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98" r:id="rId6"/>
    <p:sldId id="299" r:id="rId7"/>
    <p:sldId id="260" r:id="rId8"/>
    <p:sldId id="261" r:id="rId9"/>
    <p:sldId id="262" r:id="rId10"/>
    <p:sldId id="336" r:id="rId11"/>
    <p:sldId id="292" r:id="rId12"/>
    <p:sldId id="293" r:id="rId13"/>
    <p:sldId id="332" r:id="rId14"/>
    <p:sldId id="264" r:id="rId15"/>
    <p:sldId id="297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95" r:id="rId28"/>
    <p:sldId id="379" r:id="rId29"/>
    <p:sldId id="276" r:id="rId30"/>
    <p:sldId id="294" r:id="rId31"/>
    <p:sldId id="29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345" r:id="rId44"/>
    <p:sldId id="349" r:id="rId45"/>
    <p:sldId id="367" r:id="rId46"/>
    <p:sldId id="368" r:id="rId47"/>
    <p:sldId id="378" r:id="rId48"/>
    <p:sldId id="377" r:id="rId49"/>
    <p:sldId id="327" r:id="rId50"/>
  </p:sldIdLst>
  <p:sldSz cx="9144000" cy="5143500" type="screen16x9"/>
  <p:notesSz cx="6858000" cy="9144000"/>
  <p:embeddedFontLst>
    <p:embeddedFont>
      <p:font typeface="Bahnschrift" panose="020B0502040204020203" pitchFamily="34" charset="0"/>
      <p:regular r:id="rId52"/>
      <p:bold r:id="rId53"/>
    </p:embeddedFont>
    <p:embeddedFont>
      <p:font typeface="Constantia" panose="02030602050306030303" pitchFamily="18" charset="0"/>
      <p:regular r:id="rId54"/>
      <p:bold r:id="rId55"/>
      <p:italic r:id="rId56"/>
      <p:boldItalic r:id="rId57"/>
    </p:embeddedFont>
    <p:embeddedFont>
      <p:font typeface="Georgia" panose="02040502050405020303" pitchFamily="18" charset="0"/>
      <p:regular r:id="rId58"/>
      <p:bold r:id="rId59"/>
      <p:italic r:id="rId60"/>
      <p:boldItalic r:id="rId61"/>
    </p:embeddedFont>
    <p:embeddedFont>
      <p:font typeface="Playfair Display" panose="00000500000000000000" pitchFamily="2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les Alcaide Blaya" initials="CA" lastIdx="1" clrIdx="0">
    <p:extLst>
      <p:ext uri="{19B8F6BF-5375-455C-9EA6-DF929625EA0E}">
        <p15:presenceInfo xmlns:p15="http://schemas.microsoft.com/office/powerpoint/2012/main" userId="8ea103c67fcc6a3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2B2A29"/>
    <a:srgbClr val="ABABAB"/>
    <a:srgbClr val="560000"/>
    <a:srgbClr val="FFFFFF"/>
    <a:srgbClr val="A2522B"/>
    <a:srgbClr val="FFA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B7E5539-B19C-48DF-AFEA-C7D55668CA00}">
  <a:tblStyle styleId="{1B7E5539-B19C-48DF-AFEA-C7D55668CA0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6EFB8D4-3122-4078-9F6E-DE901EB6B55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6340" autoAdjust="0"/>
  </p:normalViewPr>
  <p:slideViewPr>
    <p:cSldViewPr snapToGrid="0">
      <p:cViewPr varScale="1">
        <p:scale>
          <a:sx n="94" d="100"/>
          <a:sy n="94" d="100"/>
        </p:scale>
        <p:origin x="69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13T18:02:49.970" idx="1">
    <p:pos x="10" y="10"/>
    <p:text>Aquesta diapositiva és només per a nosaltres, per si volem canviar la gràfica</p:text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bb4432a46f_0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bb4432a46f_0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bb4432a46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bb4432a46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bd65dd12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bd65dd12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bb4432a46f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bb4432a46f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bb4432a46f_0_6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bb4432a46f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bb4432a46f_0_83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1bb4432a46f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bb4432a46f_0_94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1bb4432a46f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bb4432a46f_0_10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1bb4432a46f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bb4432a46f_0_11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1bb4432a46f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beb763b202_0_1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1beb763b20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bb4432a46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bb4432a46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bb4432a46f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bb4432a46f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bb4432a46f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bb4432a46f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bb4432a46f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bb4432a46f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bb4432a46f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bb4432a46f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bb4432a46f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bb4432a46f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bb4432a46f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bb4432a46f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bb4432a46f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bb4432a46f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bb4432a46f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bb4432a46f_0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bb4432a46f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bb4432a46f_0_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bb4432a46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bb4432a46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bb4432a46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bb4432a46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bb4432a46f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bb4432a46f_0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bb4432a46f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bb4432a46f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bb4432a46f_0_342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2" name="Google Shape;302;g1bb4432a46f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bb4432a46f_0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bb4432a46f_0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>
          <a:extLst>
            <a:ext uri="{FF2B5EF4-FFF2-40B4-BE49-F238E27FC236}">
              <a16:creationId xmlns:a16="http://schemas.microsoft.com/office/drawing/2014/main" id="{63948C56-0539-8963-471D-F84974F3E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bb4432a46f_0_526:notes">
            <a:extLst>
              <a:ext uri="{FF2B5EF4-FFF2-40B4-BE49-F238E27FC236}">
                <a16:creationId xmlns:a16="http://schemas.microsoft.com/office/drawing/2014/main" id="{42B26FE2-E1FF-6C2B-89C1-97246B65C8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bb4432a46f_0_526:notes">
            <a:extLst>
              <a:ext uri="{FF2B5EF4-FFF2-40B4-BE49-F238E27FC236}">
                <a16:creationId xmlns:a16="http://schemas.microsoft.com/office/drawing/2014/main" id="{AFFF988B-75A9-E6D9-CF55-999EEC6CA7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33750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>
          <a:extLst>
            <a:ext uri="{FF2B5EF4-FFF2-40B4-BE49-F238E27FC236}">
              <a16:creationId xmlns:a16="http://schemas.microsoft.com/office/drawing/2014/main" id="{8D0BF62F-9DB4-B875-21D1-903D0DB83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bb4432a46f_0_526:notes">
            <a:extLst>
              <a:ext uri="{FF2B5EF4-FFF2-40B4-BE49-F238E27FC236}">
                <a16:creationId xmlns:a16="http://schemas.microsoft.com/office/drawing/2014/main" id="{0AC3BCFF-C9B8-775D-067B-0992AF5B5B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bb4432a46f_0_526:notes">
            <a:extLst>
              <a:ext uri="{FF2B5EF4-FFF2-40B4-BE49-F238E27FC236}">
                <a16:creationId xmlns:a16="http://schemas.microsoft.com/office/drawing/2014/main" id="{420B9008-843A-6D60-09F5-C7C93F9564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5714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bb4432a46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bb4432a46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bb4432a46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bb4432a46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bb4432a46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bb4432a46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bb4432a46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bb4432a46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bb4432a46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bb4432a46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1173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B1A7D-9169-4C76-BB3D-3F72CDDBDE40}" type="slidenum">
              <a:rPr lang="ca-ES" smtClean="0"/>
              <a:t>12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02389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6200" y="3903375"/>
            <a:ext cx="863250" cy="11639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QuadreDeText 13">
            <a:extLst>
              <a:ext uri="{FF2B5EF4-FFF2-40B4-BE49-F238E27FC236}">
                <a16:creationId xmlns:a16="http://schemas.microsoft.com/office/drawing/2014/main" id="{FB45B63A-7038-D44B-1EAF-8D7F214C90CC}"/>
              </a:ext>
            </a:extLst>
          </p:cNvPr>
          <p:cNvSpPr txBox="1"/>
          <p:nvPr userDrawn="1"/>
        </p:nvSpPr>
        <p:spPr>
          <a:xfrm>
            <a:off x="848360" y="4881890"/>
            <a:ext cx="122555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ca-ES" sz="1050" dirty="0">
                <a:latin typeface="Bahnschrift" panose="020B0502040204020203" pitchFamily="34" charset="0"/>
              </a:rPr>
              <a:t>@magsci</a:t>
            </a:r>
          </a:p>
        </p:txBody>
      </p:sp>
      <p:sp>
        <p:nvSpPr>
          <p:cNvPr id="15" name="QuadreDeText 14">
            <a:extLst>
              <a:ext uri="{FF2B5EF4-FFF2-40B4-BE49-F238E27FC236}">
                <a16:creationId xmlns:a16="http://schemas.microsoft.com/office/drawing/2014/main" id="{77696C4E-6170-E2CC-7557-23F49943DB65}"/>
              </a:ext>
            </a:extLst>
          </p:cNvPr>
          <p:cNvSpPr txBox="1"/>
          <p:nvPr userDrawn="1"/>
        </p:nvSpPr>
        <p:spPr>
          <a:xfrm>
            <a:off x="2922270" y="4881890"/>
            <a:ext cx="122555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ca-ES" sz="1050" dirty="0">
                <a:latin typeface="Bahnschrift" panose="020B0502040204020203" pitchFamily="34" charset="0"/>
              </a:rPr>
              <a:t>@quelet</a:t>
            </a:r>
          </a:p>
        </p:txBody>
      </p:sp>
      <p:sp>
        <p:nvSpPr>
          <p:cNvPr id="16" name="QuadreDeText 15">
            <a:extLst>
              <a:ext uri="{FF2B5EF4-FFF2-40B4-BE49-F238E27FC236}">
                <a16:creationId xmlns:a16="http://schemas.microsoft.com/office/drawing/2014/main" id="{7AB61BA3-2E74-C032-4F55-6EF84C838F46}"/>
              </a:ext>
            </a:extLst>
          </p:cNvPr>
          <p:cNvSpPr txBox="1"/>
          <p:nvPr userDrawn="1"/>
        </p:nvSpPr>
        <p:spPr>
          <a:xfrm>
            <a:off x="4996180" y="4884435"/>
            <a:ext cx="122555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ca-ES" sz="1050" dirty="0">
                <a:latin typeface="Bahnschrift" panose="020B0502040204020203" pitchFamily="34" charset="0"/>
              </a:rPr>
              <a:t>@carles_ab_26</a:t>
            </a:r>
          </a:p>
        </p:txBody>
      </p:sp>
      <p:sp>
        <p:nvSpPr>
          <p:cNvPr id="17" name="QuadreDeText 16">
            <a:extLst>
              <a:ext uri="{FF2B5EF4-FFF2-40B4-BE49-F238E27FC236}">
                <a16:creationId xmlns:a16="http://schemas.microsoft.com/office/drawing/2014/main" id="{2A443C04-4295-C662-A2C7-73B0A8BC21B8}"/>
              </a:ext>
            </a:extLst>
          </p:cNvPr>
          <p:cNvSpPr txBox="1"/>
          <p:nvPr userDrawn="1"/>
        </p:nvSpPr>
        <p:spPr>
          <a:xfrm>
            <a:off x="7070090" y="4881890"/>
            <a:ext cx="122555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ca-ES" sz="1050" dirty="0">
                <a:latin typeface="Bahnschrift" panose="020B0502040204020203" pitchFamily="34" charset="0"/>
              </a:rPr>
              <a:t>@c4dudg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jp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colab.research.google.com/drive/16zp7xJ6AJST2iwng-ePT3l_OIV7bVtKq?usp=sharing" TargetMode="External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eb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10" Type="http://schemas.openxmlformats.org/officeDocument/2006/relationships/image" Target="../media/image42.png"/><Relationship Id="rId4" Type="http://schemas.openxmlformats.org/officeDocument/2006/relationships/image" Target="../media/image31.png"/><Relationship Id="rId9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5" Type="http://schemas.openxmlformats.org/officeDocument/2006/relationships/image" Target="../media/image32.png"/><Relationship Id="rId10" Type="http://schemas.openxmlformats.org/officeDocument/2006/relationships/image" Target="../media/image44.png"/><Relationship Id="rId4" Type="http://schemas.openxmlformats.org/officeDocument/2006/relationships/image" Target="../media/image31.png"/><Relationship Id="rId9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44.png"/><Relationship Id="rId4" Type="http://schemas.openxmlformats.org/officeDocument/2006/relationships/image" Target="../media/image33.png"/><Relationship Id="rId9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44.png"/><Relationship Id="rId4" Type="http://schemas.openxmlformats.org/officeDocument/2006/relationships/image" Target="../media/image32.pn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eb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magsci.eu/" TargetMode="External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/>
          <p:nvPr/>
        </p:nvSpPr>
        <p:spPr>
          <a:xfrm>
            <a:off x="-1" y="110425"/>
            <a:ext cx="9144001" cy="28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5400" b="1" i="0" u="none" strike="noStrike" cap="none" dirty="0">
                <a:solidFill>
                  <a:srgbClr val="000000"/>
                </a:solidFill>
                <a:latin typeface="Bahnschrift" panose="020B0502040204020203" pitchFamily="34" charset="0"/>
                <a:ea typeface="Playfair Display"/>
                <a:cs typeface="Playfair Display"/>
                <a:sym typeface="Playfair Display"/>
              </a:rPr>
              <a:t>Misteris de la</a:t>
            </a:r>
            <a:endParaRPr sz="5400" b="1" dirty="0">
              <a:latin typeface="Bahnschrift" panose="020B0502040204020203" pitchFamily="34" charset="0"/>
              <a:ea typeface="Playfair Display"/>
              <a:cs typeface="Playfair Display"/>
              <a:sym typeface="Playfair Displ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ca" sz="5400" b="1" i="0" u="none" strike="noStrike" cap="none" dirty="0">
                <a:solidFill>
                  <a:srgbClr val="000000"/>
                </a:solidFill>
                <a:latin typeface="Bahnschrift" panose="020B0502040204020203" pitchFamily="34" charset="0"/>
                <a:ea typeface="Playfair Display"/>
                <a:cs typeface="Playfair Display"/>
                <a:sym typeface="Playfair Display"/>
              </a:rPr>
              <a:t>matemàgia de la ciència</a:t>
            </a:r>
            <a:br>
              <a:rPr lang="ca" sz="100" i="0" u="none" strike="noStrike" cap="none" dirty="0">
                <a:latin typeface="Bahnschrift" panose="020B0502040204020203" pitchFamily="34" charset="0"/>
                <a:ea typeface="Playfair Display"/>
                <a:cs typeface="Playfair Display"/>
                <a:sym typeface="Playfair Display"/>
              </a:rPr>
            </a:br>
            <a:br>
              <a:rPr lang="ca" sz="100" i="0" u="none" strike="noStrike" cap="none" dirty="0">
                <a:latin typeface="Bahnschrift" panose="020B0502040204020203" pitchFamily="34" charset="0"/>
                <a:ea typeface="Playfair Display"/>
                <a:cs typeface="Playfair Display"/>
                <a:sym typeface="Playfair Display"/>
              </a:rPr>
            </a:br>
            <a:r>
              <a:rPr lang="ca" sz="1900" i="1" u="none" strike="noStrike" cap="none" dirty="0">
                <a:solidFill>
                  <a:srgbClr val="000000"/>
                </a:solidFill>
                <a:latin typeface="Bahnschrift" panose="020B0502040204020203" pitchFamily="34" charset="0"/>
                <a:ea typeface="Playfair Display"/>
                <a:cs typeface="Playfair Display"/>
                <a:sym typeface="Playfair Display"/>
              </a:rPr>
              <a:t>IES Pere Alsius, Banyoles, 18/12/2024</a:t>
            </a:r>
            <a:endParaRPr sz="1900" i="0" u="none" strike="noStrike" cap="none" dirty="0">
              <a:latin typeface="Bahnschrift" panose="020B0502040204020203" pitchFamily="34" charset="0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9975" y="3515675"/>
            <a:ext cx="1627825" cy="162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7;p13">
            <a:extLst>
              <a:ext uri="{FF2B5EF4-FFF2-40B4-BE49-F238E27FC236}">
                <a16:creationId xmlns:a16="http://schemas.microsoft.com/office/drawing/2014/main" id="{D53E5D9B-F67F-7B24-1DF0-525AD851CE4F}"/>
              </a:ext>
            </a:extLst>
          </p:cNvPr>
          <p:cNvSpPr/>
          <p:nvPr/>
        </p:nvSpPr>
        <p:spPr>
          <a:xfrm>
            <a:off x="459675" y="3053425"/>
            <a:ext cx="7965000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 i="0" u="none" strike="noStrike" cap="none" dirty="0">
                <a:solidFill>
                  <a:srgbClr val="000000"/>
                </a:solidFill>
                <a:latin typeface="Bahnschrift" panose="020B0502040204020203" pitchFamily="34" charset="0"/>
                <a:ea typeface="Playfair Display"/>
                <a:cs typeface="Playfair Display"/>
                <a:sym typeface="Playfair Display"/>
              </a:rPr>
              <a:t>Carles Alcaide i Io Molist</a:t>
            </a:r>
            <a:endParaRPr sz="1800" i="0" u="none" strike="noStrike" cap="none" dirty="0">
              <a:latin typeface="Bahnschrift" panose="020B0502040204020203" pitchFamily="34" charset="0"/>
              <a:ea typeface="Playfair Display"/>
              <a:cs typeface="Playfair Display"/>
              <a:sym typeface="Playfair Displ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ca" sz="1800" i="0" u="none" strike="noStrike" cap="none" dirty="0">
                <a:solidFill>
                  <a:srgbClr val="000000"/>
                </a:solidFill>
                <a:latin typeface="Bahnschrift" panose="020B0502040204020203" pitchFamily="34" charset="0"/>
                <a:ea typeface="Playfair Display"/>
                <a:cs typeface="Playfair Display"/>
                <a:sym typeface="Playfair Display"/>
              </a:rPr>
              <a:t>Projecte de Màgia i Ciència</a:t>
            </a:r>
            <a:endParaRPr sz="1800" i="0" u="none" strike="noStrike" cap="none" dirty="0">
              <a:latin typeface="Bahnschrift" panose="020B0502040204020203" pitchFamily="34" charset="0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alendari laboral 2025 a Catalunya i Barcelona | FESTIUS 2025">
            <a:extLst>
              <a:ext uri="{FF2B5EF4-FFF2-40B4-BE49-F238E27FC236}">
                <a16:creationId xmlns:a16="http://schemas.microsoft.com/office/drawing/2014/main" id="{83A2F24D-96FF-B08A-88E7-689AEC7CC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24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 4">
            <a:extLst>
              <a:ext uri="{FF2B5EF4-FFF2-40B4-BE49-F238E27FC236}">
                <a16:creationId xmlns:a16="http://schemas.microsoft.com/office/drawing/2014/main" id="{2B66A258-D004-EB2B-AA04-704AA623E41C}"/>
              </a:ext>
            </a:extLst>
          </p:cNvPr>
          <p:cNvGrpSpPr/>
          <p:nvPr/>
        </p:nvGrpSpPr>
        <p:grpSpPr>
          <a:xfrm>
            <a:off x="2550845" y="159185"/>
            <a:ext cx="5497157" cy="4475677"/>
            <a:chOff x="2430525" y="159185"/>
            <a:chExt cx="5497157" cy="4475677"/>
          </a:xfrm>
        </p:grpSpPr>
        <p:pic>
          <p:nvPicPr>
            <p:cNvPr id="6" name="Imatge 5">
              <a:extLst>
                <a:ext uri="{FF2B5EF4-FFF2-40B4-BE49-F238E27FC236}">
                  <a16:creationId xmlns:a16="http://schemas.microsoft.com/office/drawing/2014/main" id="{79A72AEF-660A-4077-DBAD-BED7CDD692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229" b="44366"/>
            <a:stretch/>
          </p:blipFill>
          <p:spPr>
            <a:xfrm>
              <a:off x="2430525" y="180450"/>
              <a:ext cx="5497157" cy="4454412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7E7DFB36-383C-60C6-8CC6-62A189C48BD1}"/>
                </a:ext>
              </a:extLst>
            </p:cNvPr>
            <p:cNvSpPr/>
            <p:nvPr/>
          </p:nvSpPr>
          <p:spPr>
            <a:xfrm>
              <a:off x="3859619" y="999460"/>
              <a:ext cx="2764465" cy="277509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4" name="Cercle: buit 3">
              <a:extLst>
                <a:ext uri="{FF2B5EF4-FFF2-40B4-BE49-F238E27FC236}">
                  <a16:creationId xmlns:a16="http://schemas.microsoft.com/office/drawing/2014/main" id="{888FB039-03DD-9AE6-41DD-9FA1743C1B3C}"/>
                </a:ext>
              </a:extLst>
            </p:cNvPr>
            <p:cNvSpPr/>
            <p:nvPr/>
          </p:nvSpPr>
          <p:spPr>
            <a:xfrm>
              <a:off x="2966482" y="159185"/>
              <a:ext cx="4550735" cy="4454412"/>
            </a:xfrm>
            <a:prstGeom prst="donut">
              <a:avLst>
                <a:gd name="adj" fmla="val 4228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Agrupa 12">
            <a:extLst>
              <a:ext uri="{FF2B5EF4-FFF2-40B4-BE49-F238E27FC236}">
                <a16:creationId xmlns:a16="http://schemas.microsoft.com/office/drawing/2014/main" id="{07C9D905-CB1E-E487-4EA5-F42AF88D3D84}"/>
              </a:ext>
            </a:extLst>
          </p:cNvPr>
          <p:cNvGrpSpPr/>
          <p:nvPr/>
        </p:nvGrpSpPr>
        <p:grpSpPr>
          <a:xfrm>
            <a:off x="2988894" y="-16183"/>
            <a:ext cx="4746549" cy="4805148"/>
            <a:chOff x="2868574" y="-16183"/>
            <a:chExt cx="4746549" cy="4805148"/>
          </a:xfrm>
        </p:grpSpPr>
        <p:pic>
          <p:nvPicPr>
            <p:cNvPr id="11" name="Imatge 10">
              <a:extLst>
                <a:ext uri="{FF2B5EF4-FFF2-40B4-BE49-F238E27FC236}">
                  <a16:creationId xmlns:a16="http://schemas.microsoft.com/office/drawing/2014/main" id="{50F571F4-1D9F-D332-6E06-1E472108E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868574" y="-16183"/>
              <a:ext cx="4746549" cy="4805148"/>
            </a:xfrm>
            <a:custGeom>
              <a:avLst/>
              <a:gdLst>
                <a:gd name="connsiteX0" fmla="*/ 0 w 4400550"/>
                <a:gd name="connsiteY0" fmla="*/ 2227438 h 4454877"/>
                <a:gd name="connsiteX1" fmla="*/ 2200275 w 4400550"/>
                <a:gd name="connsiteY1" fmla="*/ 4406546 h 4454877"/>
                <a:gd name="connsiteX2" fmla="*/ 4389190 w 4400550"/>
                <a:gd name="connsiteY2" fmla="*/ 2450239 h 4454877"/>
                <a:gd name="connsiteX3" fmla="*/ 4400549 w 4400550"/>
                <a:gd name="connsiteY3" fmla="*/ 2227458 h 4454877"/>
                <a:gd name="connsiteX4" fmla="*/ 4400549 w 4400550"/>
                <a:gd name="connsiteY4" fmla="*/ 4454877 h 4454877"/>
                <a:gd name="connsiteX5" fmla="*/ 0 w 4400550"/>
                <a:gd name="connsiteY5" fmla="*/ 4454877 h 4454877"/>
                <a:gd name="connsiteX6" fmla="*/ 4400549 w 4400550"/>
                <a:gd name="connsiteY6" fmla="*/ 2227419 h 4454877"/>
                <a:gd name="connsiteX7" fmla="*/ 4400550 w 4400550"/>
                <a:gd name="connsiteY7" fmla="*/ 2227438 h 4454877"/>
                <a:gd name="connsiteX8" fmla="*/ 4400549 w 4400550"/>
                <a:gd name="connsiteY8" fmla="*/ 2227458 h 4454877"/>
                <a:gd name="connsiteX9" fmla="*/ 2200275 w 4400550"/>
                <a:gd name="connsiteY9" fmla="*/ 899490 h 4454877"/>
                <a:gd name="connsiteX10" fmla="*/ 3549390 w 4400550"/>
                <a:gd name="connsiteY10" fmla="*/ 2227438 h 4454877"/>
                <a:gd name="connsiteX11" fmla="*/ 2200275 w 4400550"/>
                <a:gd name="connsiteY11" fmla="*/ 3555386 h 4454877"/>
                <a:gd name="connsiteX12" fmla="*/ 851160 w 4400550"/>
                <a:gd name="connsiteY12" fmla="*/ 2227438 h 4454877"/>
                <a:gd name="connsiteX13" fmla="*/ 2200275 w 4400550"/>
                <a:gd name="connsiteY13" fmla="*/ 899490 h 4454877"/>
                <a:gd name="connsiteX14" fmla="*/ 0 w 4400550"/>
                <a:gd name="connsiteY14" fmla="*/ 0 h 4454877"/>
                <a:gd name="connsiteX15" fmla="*/ 4400549 w 4400550"/>
                <a:gd name="connsiteY15" fmla="*/ 0 h 4454877"/>
                <a:gd name="connsiteX16" fmla="*/ 4400549 w 4400550"/>
                <a:gd name="connsiteY16" fmla="*/ 2227419 h 4454877"/>
                <a:gd name="connsiteX17" fmla="*/ 4389190 w 4400550"/>
                <a:gd name="connsiteY17" fmla="*/ 2004637 h 4454877"/>
                <a:gd name="connsiteX18" fmla="*/ 2200275 w 4400550"/>
                <a:gd name="connsiteY18" fmla="*/ 48330 h 4454877"/>
                <a:gd name="connsiteX19" fmla="*/ 0 w 4400550"/>
                <a:gd name="connsiteY19" fmla="*/ 2227438 h 445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00550" h="4454877">
                  <a:moveTo>
                    <a:pt x="0" y="2227438"/>
                  </a:moveTo>
                  <a:cubicBezTo>
                    <a:pt x="0" y="3430926"/>
                    <a:pt x="985097" y="4406546"/>
                    <a:pt x="2200275" y="4406546"/>
                  </a:cubicBezTo>
                  <a:cubicBezTo>
                    <a:pt x="3339505" y="4406546"/>
                    <a:pt x="4276514" y="3549068"/>
                    <a:pt x="4389190" y="2450239"/>
                  </a:cubicBezTo>
                  <a:lnTo>
                    <a:pt x="4400549" y="2227458"/>
                  </a:lnTo>
                  <a:lnTo>
                    <a:pt x="4400549" y="4454877"/>
                  </a:lnTo>
                  <a:lnTo>
                    <a:pt x="0" y="4454877"/>
                  </a:lnTo>
                  <a:close/>
                  <a:moveTo>
                    <a:pt x="4400549" y="2227419"/>
                  </a:moveTo>
                  <a:lnTo>
                    <a:pt x="4400550" y="2227438"/>
                  </a:lnTo>
                  <a:lnTo>
                    <a:pt x="4400549" y="2227458"/>
                  </a:lnTo>
                  <a:close/>
                  <a:moveTo>
                    <a:pt x="2200275" y="899490"/>
                  </a:moveTo>
                  <a:cubicBezTo>
                    <a:pt x="2945371" y="899490"/>
                    <a:pt x="3549390" y="1494033"/>
                    <a:pt x="3549390" y="2227438"/>
                  </a:cubicBezTo>
                  <a:cubicBezTo>
                    <a:pt x="3549390" y="2960843"/>
                    <a:pt x="2945371" y="3555386"/>
                    <a:pt x="2200275" y="3555386"/>
                  </a:cubicBezTo>
                  <a:cubicBezTo>
                    <a:pt x="1455179" y="3555386"/>
                    <a:pt x="851160" y="2960843"/>
                    <a:pt x="851160" y="2227438"/>
                  </a:cubicBezTo>
                  <a:cubicBezTo>
                    <a:pt x="851160" y="1494033"/>
                    <a:pt x="1455179" y="899490"/>
                    <a:pt x="2200275" y="899490"/>
                  </a:cubicBezTo>
                  <a:close/>
                  <a:moveTo>
                    <a:pt x="0" y="0"/>
                  </a:moveTo>
                  <a:lnTo>
                    <a:pt x="4400549" y="0"/>
                  </a:lnTo>
                  <a:lnTo>
                    <a:pt x="4400549" y="2227419"/>
                  </a:lnTo>
                  <a:lnTo>
                    <a:pt x="4389190" y="2004637"/>
                  </a:lnTo>
                  <a:cubicBezTo>
                    <a:pt x="4276514" y="905809"/>
                    <a:pt x="3339505" y="48330"/>
                    <a:pt x="2200275" y="48330"/>
                  </a:cubicBezTo>
                  <a:cubicBezTo>
                    <a:pt x="985097" y="48330"/>
                    <a:pt x="0" y="1023950"/>
                    <a:pt x="0" y="2227438"/>
                  </a:cubicBezTo>
                  <a:close/>
                </a:path>
              </a:pathLst>
            </a:custGeom>
          </p:spPr>
        </p:pic>
        <p:pic>
          <p:nvPicPr>
            <p:cNvPr id="12" name="Imatge 11">
              <a:extLst>
                <a:ext uri="{FF2B5EF4-FFF2-40B4-BE49-F238E27FC236}">
                  <a16:creationId xmlns:a16="http://schemas.microsoft.com/office/drawing/2014/main" id="{1D0C2498-5C2F-CEDB-EF98-D665603A8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966481" y="64447"/>
              <a:ext cx="4550735" cy="4608515"/>
            </a:xfrm>
            <a:custGeom>
              <a:avLst/>
              <a:gdLst>
                <a:gd name="connsiteX0" fmla="*/ 2280101 w 4560202"/>
                <a:gd name="connsiteY0" fmla="*/ 276208 h 4801465"/>
                <a:gd name="connsiteX1" fmla="*/ 241527 w 4560202"/>
                <a:gd name="connsiteY1" fmla="*/ 2400732 h 4801465"/>
                <a:gd name="connsiteX2" fmla="*/ 2280101 w 4560202"/>
                <a:gd name="connsiteY2" fmla="*/ 4525256 h 4801465"/>
                <a:gd name="connsiteX3" fmla="*/ 4318675 w 4560202"/>
                <a:gd name="connsiteY3" fmla="*/ 2400732 h 4801465"/>
                <a:gd name="connsiteX4" fmla="*/ 2280101 w 4560202"/>
                <a:gd name="connsiteY4" fmla="*/ 276208 h 4801465"/>
                <a:gd name="connsiteX5" fmla="*/ 0 w 4560202"/>
                <a:gd name="connsiteY5" fmla="*/ 0 h 4801465"/>
                <a:gd name="connsiteX6" fmla="*/ 4560202 w 4560202"/>
                <a:gd name="connsiteY6" fmla="*/ 0 h 4801465"/>
                <a:gd name="connsiteX7" fmla="*/ 4560202 w 4560202"/>
                <a:gd name="connsiteY7" fmla="*/ 4801465 h 4801465"/>
                <a:gd name="connsiteX8" fmla="*/ 0 w 4560202"/>
                <a:gd name="connsiteY8" fmla="*/ 4801465 h 480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60202" h="4801465">
                  <a:moveTo>
                    <a:pt x="2280101" y="276208"/>
                  </a:moveTo>
                  <a:cubicBezTo>
                    <a:pt x="1154228" y="276208"/>
                    <a:pt x="241527" y="1227390"/>
                    <a:pt x="241527" y="2400732"/>
                  </a:cubicBezTo>
                  <a:cubicBezTo>
                    <a:pt x="241527" y="3574074"/>
                    <a:pt x="1154228" y="4525256"/>
                    <a:pt x="2280101" y="4525256"/>
                  </a:cubicBezTo>
                  <a:cubicBezTo>
                    <a:pt x="3405974" y="4525256"/>
                    <a:pt x="4318675" y="3574074"/>
                    <a:pt x="4318675" y="2400732"/>
                  </a:cubicBezTo>
                  <a:cubicBezTo>
                    <a:pt x="4318675" y="1227390"/>
                    <a:pt x="3405974" y="276208"/>
                    <a:pt x="2280101" y="276208"/>
                  </a:cubicBezTo>
                  <a:close/>
                  <a:moveTo>
                    <a:pt x="0" y="0"/>
                  </a:moveTo>
                  <a:lnTo>
                    <a:pt x="4560202" y="0"/>
                  </a:lnTo>
                  <a:lnTo>
                    <a:pt x="4560202" y="4801465"/>
                  </a:lnTo>
                  <a:lnTo>
                    <a:pt x="0" y="4801465"/>
                  </a:lnTo>
                  <a:close/>
                </a:path>
              </a:pathLst>
            </a:custGeom>
            <a:ln>
              <a:solidFill>
                <a:schemeClr val="bg1"/>
              </a:solidFill>
            </a:ln>
          </p:spPr>
        </p:pic>
      </p:grpSp>
      <p:sp>
        <p:nvSpPr>
          <p:cNvPr id="3" name="Google Shape;103;p20">
            <a:extLst>
              <a:ext uri="{FF2B5EF4-FFF2-40B4-BE49-F238E27FC236}">
                <a16:creationId xmlns:a16="http://schemas.microsoft.com/office/drawing/2014/main" id="{3E9530A5-033B-3F08-C47E-23494F0AE807}"/>
              </a:ext>
            </a:extLst>
          </p:cNvPr>
          <p:cNvSpPr txBox="1"/>
          <p:nvPr/>
        </p:nvSpPr>
        <p:spPr>
          <a:xfrm>
            <a:off x="135225" y="180450"/>
            <a:ext cx="2295300" cy="477000"/>
          </a:xfrm>
          <a:prstGeom prst="rect">
            <a:avLst/>
          </a:prstGeom>
          <a:solidFill>
            <a:srgbClr val="C0BEFC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1900" dirty="0">
                <a:solidFill>
                  <a:schemeClr val="dk1"/>
                </a:solidFill>
                <a:latin typeface="Bahnschrift" panose="020B0502040204020203" pitchFamily="34" charset="0"/>
                <a:ea typeface="Playfair Display"/>
                <a:cs typeface="Playfair Display"/>
                <a:sym typeface="Playfair Display"/>
              </a:rPr>
              <a:t>#WeekDayFingers</a:t>
            </a:r>
            <a:endParaRPr sz="1900" dirty="0">
              <a:latin typeface="Bahnschrift" panose="020B0502040204020203" pitchFamily="34" charset="0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249714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Life in Games: The Playful Genius of John Conway | WIRED">
            <a:extLst>
              <a:ext uri="{FF2B5EF4-FFF2-40B4-BE49-F238E27FC236}">
                <a16:creationId xmlns:a16="http://schemas.microsoft.com/office/drawing/2014/main" id="{7CCF9407-9A6E-DFEB-3F7C-6A6ABB02E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59" y="362088"/>
            <a:ext cx="3075385" cy="2308315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QuadreDeText 2">
            <a:extLst>
              <a:ext uri="{FF2B5EF4-FFF2-40B4-BE49-F238E27FC236}">
                <a16:creationId xmlns:a16="http://schemas.microsoft.com/office/drawing/2014/main" id="{BF23B8FD-3D3E-F6F3-DBC9-34E745EABA2C}"/>
              </a:ext>
            </a:extLst>
          </p:cNvPr>
          <p:cNvSpPr txBox="1"/>
          <p:nvPr/>
        </p:nvSpPr>
        <p:spPr>
          <a:xfrm>
            <a:off x="4057770" y="142875"/>
            <a:ext cx="1768078" cy="3132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ca-ES" sz="2700" dirty="0">
                <a:latin typeface="Bahnschrift" panose="020B0502040204020203" pitchFamily="34" charset="0"/>
              </a:rPr>
              <a:t> 4/4</a:t>
            </a:r>
          </a:p>
          <a:p>
            <a:pPr marL="214313" indent="-214313">
              <a:lnSpc>
                <a:spcPct val="150000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ca-ES" sz="2700" dirty="0">
                <a:latin typeface="Bahnschrift" panose="020B0502040204020203" pitchFamily="34" charset="0"/>
              </a:rPr>
              <a:t> 6/6</a:t>
            </a:r>
          </a:p>
          <a:p>
            <a:pPr marL="214313" indent="-214313">
              <a:lnSpc>
                <a:spcPct val="150000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ca-ES" sz="2700" dirty="0">
                <a:latin typeface="Bahnschrift" panose="020B0502040204020203" pitchFamily="34" charset="0"/>
              </a:rPr>
              <a:t> 8/8</a:t>
            </a:r>
          </a:p>
          <a:p>
            <a:pPr marL="214313" indent="-214313">
              <a:lnSpc>
                <a:spcPct val="150000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ca-ES" sz="2700" dirty="0">
                <a:latin typeface="Bahnschrift" panose="020B0502040204020203" pitchFamily="34" charset="0"/>
              </a:rPr>
              <a:t> 10/10</a:t>
            </a:r>
          </a:p>
          <a:p>
            <a:pPr marL="214313" indent="-214313">
              <a:lnSpc>
                <a:spcPct val="150000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ca-ES" sz="2700" dirty="0">
                <a:latin typeface="Bahnschrift" panose="020B0502040204020203" pitchFamily="34" charset="0"/>
              </a:rPr>
              <a:t> 12/12</a:t>
            </a:r>
          </a:p>
        </p:txBody>
      </p:sp>
      <p:sp>
        <p:nvSpPr>
          <p:cNvPr id="4" name="QuadreDeText 3">
            <a:extLst>
              <a:ext uri="{FF2B5EF4-FFF2-40B4-BE49-F238E27FC236}">
                <a16:creationId xmlns:a16="http://schemas.microsoft.com/office/drawing/2014/main" id="{DB9ED671-072E-2EFB-F472-2008E52FDEA0}"/>
              </a:ext>
            </a:extLst>
          </p:cNvPr>
          <p:cNvSpPr txBox="1"/>
          <p:nvPr/>
        </p:nvSpPr>
        <p:spPr>
          <a:xfrm>
            <a:off x="5628911" y="142875"/>
            <a:ext cx="1768078" cy="3132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ca-ES" sz="2700" dirty="0">
                <a:latin typeface="Bahnschrift" panose="020B0502040204020203" pitchFamily="34" charset="0"/>
              </a:rPr>
              <a:t> 0/3</a:t>
            </a:r>
          </a:p>
          <a:p>
            <a:pPr marL="214313" indent="-214313">
              <a:lnSpc>
                <a:spcPct val="150000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ca-ES" sz="2700" dirty="0">
                <a:latin typeface="Bahnschrift" panose="020B0502040204020203" pitchFamily="34" charset="0"/>
              </a:rPr>
              <a:t> 5/9</a:t>
            </a:r>
          </a:p>
          <a:p>
            <a:pPr marL="214313" indent="-214313">
              <a:lnSpc>
                <a:spcPct val="150000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ca-ES" sz="2700" dirty="0">
                <a:latin typeface="Bahnschrift" panose="020B0502040204020203" pitchFamily="34" charset="0"/>
              </a:rPr>
              <a:t> 9/5</a:t>
            </a:r>
          </a:p>
          <a:p>
            <a:pPr marL="214313" indent="-214313">
              <a:lnSpc>
                <a:spcPct val="150000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ca-ES" sz="2700" dirty="0">
                <a:latin typeface="Bahnschrift" panose="020B0502040204020203" pitchFamily="34" charset="0"/>
              </a:rPr>
              <a:t> 7/11</a:t>
            </a:r>
          </a:p>
          <a:p>
            <a:pPr marL="214313" indent="-214313">
              <a:lnSpc>
                <a:spcPct val="150000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ca-ES" sz="2700" dirty="0">
                <a:latin typeface="Bahnschrift" panose="020B0502040204020203" pitchFamily="34" charset="0"/>
              </a:rPr>
              <a:t> 11/7</a:t>
            </a:r>
          </a:p>
        </p:txBody>
      </p:sp>
      <p:sp>
        <p:nvSpPr>
          <p:cNvPr id="5" name="QuadreDeText 4">
            <a:extLst>
              <a:ext uri="{FF2B5EF4-FFF2-40B4-BE49-F238E27FC236}">
                <a16:creationId xmlns:a16="http://schemas.microsoft.com/office/drawing/2014/main" id="{4BDCF6F8-0FCF-11FB-9CB7-8C6E37198F28}"/>
              </a:ext>
            </a:extLst>
          </p:cNvPr>
          <p:cNvSpPr txBox="1"/>
          <p:nvPr/>
        </p:nvSpPr>
        <p:spPr>
          <a:xfrm>
            <a:off x="962736" y="2903847"/>
            <a:ext cx="5104707" cy="1877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ca-ES" sz="2700" dirty="0">
                <a:latin typeface="Bahnschrift" panose="020B0502040204020203" pitchFamily="34" charset="0"/>
              </a:rPr>
              <a:t> 4</a:t>
            </a:r>
            <a:r>
              <a:rPr lang="ca-ES" sz="2700" baseline="30000" dirty="0">
                <a:latin typeface="Bahnschrift" panose="020B0502040204020203" pitchFamily="34" charset="0"/>
              </a:rPr>
              <a:t>th</a:t>
            </a:r>
            <a:r>
              <a:rPr lang="ca-ES" sz="2700" dirty="0">
                <a:latin typeface="Bahnschrift" panose="020B0502040204020203" pitchFamily="34" charset="0"/>
              </a:rPr>
              <a:t> </a:t>
            </a:r>
            <a:r>
              <a:rPr lang="ca-ES" sz="2700" dirty="0" err="1">
                <a:latin typeface="Bahnschrift" panose="020B0502040204020203" pitchFamily="34" charset="0"/>
              </a:rPr>
              <a:t>July</a:t>
            </a:r>
            <a:r>
              <a:rPr lang="ca-ES" sz="2700" dirty="0">
                <a:latin typeface="Bahnschrift" panose="020B0502040204020203" pitchFamily="34" charset="0"/>
              </a:rPr>
              <a:t> – EEUU</a:t>
            </a:r>
          </a:p>
          <a:p>
            <a:pPr marL="214313" indent="-214313">
              <a:lnSpc>
                <a:spcPct val="150000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ca-ES" sz="2700" dirty="0">
                <a:latin typeface="Bahnschrift" panose="020B0502040204020203" pitchFamily="34" charset="0"/>
              </a:rPr>
              <a:t> 2 de </a:t>
            </a:r>
            <a:r>
              <a:rPr lang="ca-ES" sz="2700" dirty="0" err="1">
                <a:latin typeface="Bahnschrift" panose="020B0502040204020203" pitchFamily="34" charset="0"/>
              </a:rPr>
              <a:t>mayo</a:t>
            </a:r>
            <a:r>
              <a:rPr lang="ca-ES" sz="2700" dirty="0">
                <a:latin typeface="Bahnschrift" panose="020B0502040204020203" pitchFamily="34" charset="0"/>
              </a:rPr>
              <a:t> – Madrid</a:t>
            </a:r>
          </a:p>
          <a:p>
            <a:pPr marL="214313" indent="-214313">
              <a:lnSpc>
                <a:spcPct val="150000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ca-ES" sz="2700" dirty="0">
                <a:latin typeface="Bahnschrift" panose="020B0502040204020203" pitchFamily="34" charset="0"/>
              </a:rPr>
              <a:t> St. Esteve – Catalunya (26/12)</a:t>
            </a:r>
          </a:p>
        </p:txBody>
      </p:sp>
      <p:pic>
        <p:nvPicPr>
          <p:cNvPr id="6" name="Google Shape;65;p14">
            <a:extLst>
              <a:ext uri="{FF2B5EF4-FFF2-40B4-BE49-F238E27FC236}">
                <a16:creationId xmlns:a16="http://schemas.microsoft.com/office/drawing/2014/main" id="{7EB37C0A-E25A-EC3B-012F-F31594C8D62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86563" y="0"/>
            <a:ext cx="2357437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7447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7968F1-4D3F-BAC0-0983-1B1ED030FBC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AE6"/>
          </a:solidFill>
          <a:ln>
            <a:solidFill>
              <a:srgbClr val="FFFA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sz="1050"/>
          </a:p>
        </p:txBody>
      </p:sp>
      <p:pic>
        <p:nvPicPr>
          <p:cNvPr id="8" name="Imatge 7">
            <a:extLst>
              <a:ext uri="{FF2B5EF4-FFF2-40B4-BE49-F238E27FC236}">
                <a16:creationId xmlns:a16="http://schemas.microsoft.com/office/drawing/2014/main" id="{DDF9F341-D743-5934-6FDC-D92D29E2C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ACD54CD-3193-FBD7-8E46-58EB4ED2F2F1}"/>
              </a:ext>
            </a:extLst>
          </p:cNvPr>
          <p:cNvSpPr/>
          <p:nvPr/>
        </p:nvSpPr>
        <p:spPr>
          <a:xfrm>
            <a:off x="6858000" y="0"/>
            <a:ext cx="2286000" cy="51435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ca-ES" sz="1050" dirty="0">
              <a:solidFill>
                <a:schemeClr val="tx1"/>
              </a:solidFill>
              <a:latin typeface="Bahnschrift" panose="020B0502040204020203" pitchFamily="34" charset="0"/>
            </a:endParaRPr>
          </a:p>
          <a:p>
            <a:r>
              <a:rPr lang="ca-ES" sz="1050" dirty="0">
                <a:solidFill>
                  <a:schemeClr val="tx1"/>
                </a:solidFill>
                <a:latin typeface="Bahnschrift" panose="020B0502040204020203" pitchFamily="34" charset="0"/>
              </a:rPr>
              <a:t>Aquests dies, a mesura que passen els anys, van canviant:</a:t>
            </a:r>
          </a:p>
          <a:p>
            <a:endParaRPr lang="ca-ES" sz="1050" dirty="0">
              <a:solidFill>
                <a:schemeClr val="tx1"/>
              </a:solidFill>
              <a:latin typeface="Bahnschrift" panose="020B0502040204020203" pitchFamily="34" charset="0"/>
            </a:endParaRPr>
          </a:p>
          <a:p>
            <a:r>
              <a:rPr lang="ca-ES" sz="1050" dirty="0">
                <a:solidFill>
                  <a:schemeClr val="tx1"/>
                </a:solidFill>
                <a:latin typeface="Bahnschrift" panose="020B0502040204020203" pitchFamily="34" charset="0"/>
              </a:rPr>
              <a:t>2022: Dilluns</a:t>
            </a:r>
          </a:p>
          <a:p>
            <a:r>
              <a:rPr lang="ca-ES" sz="1050" dirty="0">
                <a:solidFill>
                  <a:schemeClr val="tx1"/>
                </a:solidFill>
                <a:latin typeface="Bahnschrift" panose="020B0502040204020203" pitchFamily="34" charset="0"/>
              </a:rPr>
              <a:t>2023: Dimarts</a:t>
            </a:r>
          </a:p>
          <a:p>
            <a:r>
              <a:rPr lang="ca-ES" sz="1050" dirty="0">
                <a:solidFill>
                  <a:schemeClr val="tx1"/>
                </a:solidFill>
                <a:latin typeface="Bahnschrift" panose="020B0502040204020203" pitchFamily="34" charset="0"/>
              </a:rPr>
              <a:t>2024: Dijous</a:t>
            </a:r>
          </a:p>
          <a:p>
            <a:r>
              <a:rPr lang="ca-ES" sz="1050" dirty="0">
                <a:solidFill>
                  <a:schemeClr val="tx1"/>
                </a:solidFill>
                <a:latin typeface="Bahnschrift" panose="020B0502040204020203" pitchFamily="34" charset="0"/>
              </a:rPr>
              <a:t>.</a:t>
            </a:r>
          </a:p>
          <a:p>
            <a:r>
              <a:rPr lang="ca-ES" sz="1050" dirty="0">
                <a:solidFill>
                  <a:schemeClr val="tx1"/>
                </a:solidFill>
                <a:latin typeface="Bahnschrift" panose="020B0502040204020203" pitchFamily="34" charset="0"/>
              </a:rPr>
              <a:t>.</a:t>
            </a:r>
          </a:p>
          <a:p>
            <a:r>
              <a:rPr lang="ca-ES" sz="1050" dirty="0">
                <a:solidFill>
                  <a:schemeClr val="tx1"/>
                </a:solidFill>
                <a:latin typeface="Bahnschrift" panose="020B0502040204020203" pitchFamily="34" charset="0"/>
              </a:rPr>
              <a:t>.</a:t>
            </a:r>
          </a:p>
          <a:p>
            <a:r>
              <a:rPr lang="ca-ES" sz="1050" dirty="0">
                <a:solidFill>
                  <a:schemeClr val="tx1"/>
                </a:solidFill>
                <a:latin typeface="Bahnschrift" panose="020B0502040204020203" pitchFamily="34" charset="0"/>
              </a:rPr>
              <a:t>2035: ??</a:t>
            </a:r>
          </a:p>
        </p:txBody>
      </p:sp>
      <p:sp>
        <p:nvSpPr>
          <p:cNvPr id="5" name="QuadreDeText 4">
            <a:extLst>
              <a:ext uri="{FF2B5EF4-FFF2-40B4-BE49-F238E27FC236}">
                <a16:creationId xmlns:a16="http://schemas.microsoft.com/office/drawing/2014/main" id="{9DBDC2CD-8F35-CFD0-641E-D3376F304D3F}"/>
              </a:ext>
            </a:extLst>
          </p:cNvPr>
          <p:cNvSpPr txBox="1"/>
          <p:nvPr/>
        </p:nvSpPr>
        <p:spPr>
          <a:xfrm>
            <a:off x="6600828" y="4958008"/>
            <a:ext cx="33218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788" dirty="0" err="1">
                <a:solidFill>
                  <a:schemeClr val="bg1"/>
                </a:solidFill>
                <a:latin typeface="Georgia" panose="02040502050405020303" pitchFamily="18" charset="0"/>
              </a:rPr>
              <a:t>Dx</a:t>
            </a:r>
            <a:endParaRPr lang="ca-ES" sz="788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graphicFrame>
        <p:nvGraphicFramePr>
          <p:cNvPr id="6" name="Taula 5">
            <a:extLst>
              <a:ext uri="{FF2B5EF4-FFF2-40B4-BE49-F238E27FC236}">
                <a16:creationId xmlns:a16="http://schemas.microsoft.com/office/drawing/2014/main" id="{BECAA3B1-57AC-4514-DA22-433575487CF0}"/>
              </a:ext>
            </a:extLst>
          </p:cNvPr>
          <p:cNvGraphicFramePr>
            <a:graphicFrameLocks noGrp="1"/>
          </p:cNvGraphicFramePr>
          <p:nvPr/>
        </p:nvGraphicFramePr>
        <p:xfrm>
          <a:off x="6954074" y="2460808"/>
          <a:ext cx="2093853" cy="2595307"/>
        </p:xfrm>
        <a:graphic>
          <a:graphicData uri="http://schemas.openxmlformats.org/drawingml/2006/table">
            <a:tbl>
              <a:tblPr/>
              <a:tblGrid>
                <a:gridCol w="716970">
                  <a:extLst>
                    <a:ext uri="{9D8B030D-6E8A-4147-A177-3AD203B41FA5}">
                      <a16:colId xmlns:a16="http://schemas.microsoft.com/office/drawing/2014/main" val="1193635267"/>
                    </a:ext>
                  </a:extLst>
                </a:gridCol>
                <a:gridCol w="1376883">
                  <a:extLst>
                    <a:ext uri="{9D8B030D-6E8A-4147-A177-3AD203B41FA5}">
                      <a16:colId xmlns:a16="http://schemas.microsoft.com/office/drawing/2014/main" val="1732759149"/>
                    </a:ext>
                  </a:extLst>
                </a:gridCol>
              </a:tblGrid>
              <a:tr h="199639">
                <a:tc>
                  <a:txBody>
                    <a:bodyPr/>
                    <a:lstStyle/>
                    <a:p>
                      <a:pPr algn="ctr"/>
                      <a:r>
                        <a:rPr lang="ca-ES" sz="700" b="1" noProof="0" dirty="0">
                          <a:solidFill>
                            <a:srgbClr val="00297A"/>
                          </a:solidFill>
                          <a:effectLst/>
                          <a:latin typeface="Bahnschrift" panose="020B0502040204020203" pitchFamily="34" charset="0"/>
                        </a:rPr>
                        <a:t>Mes</a:t>
                      </a:r>
                    </a:p>
                  </a:txBody>
                  <a:tcPr marL="32635" marR="32635" marT="16318" marB="16318" anchor="ctr">
                    <a:lnL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97A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700" b="1" noProof="0" dirty="0">
                          <a:solidFill>
                            <a:srgbClr val="00297A"/>
                          </a:solidFill>
                          <a:effectLst/>
                          <a:latin typeface="Bahnschrift" panose="020B0502040204020203" pitchFamily="34" charset="0"/>
                        </a:rPr>
                        <a:t>Llista completa</a:t>
                      </a:r>
                    </a:p>
                  </a:txBody>
                  <a:tcPr marL="32635" marR="32635" marT="16318" marB="16318" anchor="ctr">
                    <a:lnL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97A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435561"/>
                  </a:ext>
                </a:extLst>
              </a:tr>
              <a:tr h="199639">
                <a:tc>
                  <a:txBody>
                    <a:bodyPr/>
                    <a:lstStyle/>
                    <a:p>
                      <a:pPr algn="ctr"/>
                      <a:r>
                        <a:rPr lang="ca-ES" sz="700" noProof="0" dirty="0">
                          <a:solidFill>
                            <a:srgbClr val="00297A"/>
                          </a:solidFill>
                          <a:effectLst/>
                          <a:latin typeface="Bahnschrift" panose="020B0502040204020203" pitchFamily="34" charset="0"/>
                        </a:rPr>
                        <a:t>Gener</a:t>
                      </a:r>
                    </a:p>
                  </a:txBody>
                  <a:tcPr marL="32635" marR="32635" marT="16318" marB="16318" anchor="ctr">
                    <a:lnL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a-ES" sz="700" b="1" noProof="0" dirty="0">
                          <a:solidFill>
                            <a:srgbClr val="00297A"/>
                          </a:solidFill>
                          <a:effectLst/>
                          <a:latin typeface="Bahnschrift" panose="020B0502040204020203" pitchFamily="34" charset="0"/>
                        </a:rPr>
                        <a:t>3</a:t>
                      </a:r>
                      <a:r>
                        <a:rPr lang="ca-ES" sz="700" noProof="0" dirty="0">
                          <a:solidFill>
                            <a:srgbClr val="00297A"/>
                          </a:solidFill>
                          <a:effectLst/>
                          <a:latin typeface="Bahnschrift" panose="020B0502040204020203" pitchFamily="34" charset="0"/>
                        </a:rPr>
                        <a:t>, 10, 17, 24, 31 </a:t>
                      </a:r>
                      <a:r>
                        <a:rPr lang="ca-ES" sz="700" b="1" noProof="0" dirty="0">
                          <a:solidFill>
                            <a:srgbClr val="00297A"/>
                          </a:solidFill>
                          <a:effectLst/>
                          <a:latin typeface="Bahnschrift" panose="020B0502040204020203" pitchFamily="34" charset="0"/>
                        </a:rPr>
                        <a:t>o</a:t>
                      </a:r>
                      <a:r>
                        <a:rPr lang="ca-ES" sz="700" noProof="0" dirty="0">
                          <a:solidFill>
                            <a:srgbClr val="00297A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  <a:r>
                        <a:rPr lang="ca-ES" sz="700" b="1" noProof="0" dirty="0">
                          <a:solidFill>
                            <a:srgbClr val="00297A"/>
                          </a:solidFill>
                          <a:effectLst/>
                          <a:latin typeface="Bahnschrift" panose="020B0502040204020203" pitchFamily="34" charset="0"/>
                        </a:rPr>
                        <a:t>4</a:t>
                      </a:r>
                      <a:r>
                        <a:rPr lang="ca-ES" sz="700" noProof="0" dirty="0">
                          <a:solidFill>
                            <a:srgbClr val="00297A"/>
                          </a:solidFill>
                          <a:effectLst/>
                          <a:latin typeface="Bahnschrift" panose="020B0502040204020203" pitchFamily="34" charset="0"/>
                        </a:rPr>
                        <a:t>, 11, 18, 25, 32</a:t>
                      </a:r>
                    </a:p>
                  </a:txBody>
                  <a:tcPr marL="32635" marR="32635" marT="16318" marB="16318" anchor="ctr">
                    <a:lnL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155961"/>
                  </a:ext>
                </a:extLst>
              </a:tr>
              <a:tr h="199639">
                <a:tc>
                  <a:txBody>
                    <a:bodyPr/>
                    <a:lstStyle/>
                    <a:p>
                      <a:pPr algn="ctr"/>
                      <a:r>
                        <a:rPr lang="ca-ES" sz="700" noProof="0" dirty="0">
                          <a:solidFill>
                            <a:srgbClr val="00297A"/>
                          </a:solidFill>
                          <a:effectLst/>
                          <a:latin typeface="Bahnschrift" panose="020B0502040204020203" pitchFamily="34" charset="0"/>
                        </a:rPr>
                        <a:t>Febrer</a:t>
                      </a:r>
                    </a:p>
                  </a:txBody>
                  <a:tcPr marL="32635" marR="32635" marT="16318" marB="16318" anchor="ctr">
                    <a:lnL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a-ES" sz="700" noProof="0" dirty="0">
                          <a:solidFill>
                            <a:srgbClr val="00297A"/>
                          </a:solidFill>
                          <a:effectLst/>
                          <a:latin typeface="Bahnschrift" panose="020B0502040204020203" pitchFamily="34" charset="0"/>
                        </a:rPr>
                        <a:t>7, 14, 21, </a:t>
                      </a:r>
                      <a:r>
                        <a:rPr lang="ca-ES" sz="700" b="1" noProof="0" dirty="0">
                          <a:solidFill>
                            <a:srgbClr val="00297A"/>
                          </a:solidFill>
                          <a:effectLst/>
                          <a:latin typeface="Bahnschrift" panose="020B0502040204020203" pitchFamily="34" charset="0"/>
                        </a:rPr>
                        <a:t>28</a:t>
                      </a:r>
                      <a:r>
                        <a:rPr lang="ca-ES" sz="700" noProof="0" dirty="0">
                          <a:solidFill>
                            <a:srgbClr val="00297A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  <a:r>
                        <a:rPr lang="ca-ES" sz="700" b="1" noProof="0" dirty="0">
                          <a:solidFill>
                            <a:srgbClr val="00297A"/>
                          </a:solidFill>
                          <a:effectLst/>
                          <a:latin typeface="Bahnschrift" panose="020B0502040204020203" pitchFamily="34" charset="0"/>
                        </a:rPr>
                        <a:t>o</a:t>
                      </a:r>
                      <a:r>
                        <a:rPr lang="ca-ES" sz="700" noProof="0" dirty="0">
                          <a:solidFill>
                            <a:srgbClr val="00297A"/>
                          </a:solidFill>
                          <a:effectLst/>
                          <a:latin typeface="Bahnschrift" panose="020B0502040204020203" pitchFamily="34" charset="0"/>
                        </a:rPr>
                        <a:t> 1, 8, 15, 22, </a:t>
                      </a:r>
                      <a:r>
                        <a:rPr lang="ca-ES" sz="700" b="1" noProof="0" dirty="0">
                          <a:solidFill>
                            <a:srgbClr val="00297A"/>
                          </a:solidFill>
                          <a:effectLst/>
                          <a:latin typeface="Bahnschrift" panose="020B0502040204020203" pitchFamily="34" charset="0"/>
                        </a:rPr>
                        <a:t>29</a:t>
                      </a:r>
                      <a:endParaRPr lang="ca-ES" sz="700" noProof="0" dirty="0">
                        <a:solidFill>
                          <a:srgbClr val="00297A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32635" marR="32635" marT="16318" marB="16318" anchor="ctr">
                    <a:lnL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073952"/>
                  </a:ext>
                </a:extLst>
              </a:tr>
              <a:tr h="199639">
                <a:tc>
                  <a:txBody>
                    <a:bodyPr/>
                    <a:lstStyle/>
                    <a:p>
                      <a:pPr algn="ctr"/>
                      <a:r>
                        <a:rPr lang="ca-ES" sz="700" noProof="0" dirty="0">
                          <a:solidFill>
                            <a:srgbClr val="00297A"/>
                          </a:solidFill>
                          <a:effectLst/>
                          <a:latin typeface="Bahnschrift" panose="020B0502040204020203" pitchFamily="34" charset="0"/>
                        </a:rPr>
                        <a:t>Març</a:t>
                      </a:r>
                    </a:p>
                  </a:txBody>
                  <a:tcPr marL="32635" marR="32635" marT="16318" marB="16318" anchor="ctr">
                    <a:lnL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a-ES" sz="700" b="1" noProof="0" dirty="0">
                          <a:solidFill>
                            <a:srgbClr val="00297A"/>
                          </a:solidFill>
                          <a:effectLst/>
                          <a:latin typeface="Bahnschrift" panose="020B0502040204020203" pitchFamily="34" charset="0"/>
                        </a:rPr>
                        <a:t>0</a:t>
                      </a:r>
                      <a:r>
                        <a:rPr lang="ca-ES" sz="700" noProof="0" dirty="0">
                          <a:solidFill>
                            <a:srgbClr val="00297A"/>
                          </a:solidFill>
                          <a:effectLst/>
                          <a:latin typeface="Bahnschrift" panose="020B0502040204020203" pitchFamily="34" charset="0"/>
                        </a:rPr>
                        <a:t>, 7, </a:t>
                      </a:r>
                      <a:r>
                        <a:rPr lang="ca-ES" sz="700" b="1" noProof="0" dirty="0">
                          <a:solidFill>
                            <a:srgbClr val="00297A"/>
                          </a:solidFill>
                          <a:effectLst/>
                          <a:latin typeface="Bahnschrift" panose="020B0502040204020203" pitchFamily="34" charset="0"/>
                        </a:rPr>
                        <a:t>14</a:t>
                      </a:r>
                      <a:r>
                        <a:rPr lang="ca-ES" sz="700" noProof="0" dirty="0">
                          <a:solidFill>
                            <a:srgbClr val="00297A"/>
                          </a:solidFill>
                          <a:effectLst/>
                          <a:latin typeface="Bahnschrift" panose="020B0502040204020203" pitchFamily="34" charset="0"/>
                        </a:rPr>
                        <a:t>, 21, 28</a:t>
                      </a:r>
                    </a:p>
                  </a:txBody>
                  <a:tcPr marL="32635" marR="32635" marT="16318" marB="16318" anchor="ctr">
                    <a:lnL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072392"/>
                  </a:ext>
                </a:extLst>
              </a:tr>
              <a:tr h="199639">
                <a:tc>
                  <a:txBody>
                    <a:bodyPr/>
                    <a:lstStyle/>
                    <a:p>
                      <a:pPr algn="ctr"/>
                      <a:r>
                        <a:rPr lang="ca-ES" sz="700" noProof="0" dirty="0">
                          <a:solidFill>
                            <a:srgbClr val="00297A"/>
                          </a:solidFill>
                          <a:effectLst/>
                          <a:latin typeface="Bahnschrift" panose="020B0502040204020203" pitchFamily="34" charset="0"/>
                        </a:rPr>
                        <a:t>Abril</a:t>
                      </a:r>
                    </a:p>
                  </a:txBody>
                  <a:tcPr marL="32635" marR="32635" marT="16318" marB="16318" anchor="ctr">
                    <a:lnL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a-ES" sz="700" b="1" noProof="0" dirty="0">
                          <a:solidFill>
                            <a:srgbClr val="00297A"/>
                          </a:solidFill>
                          <a:effectLst/>
                          <a:latin typeface="Bahnschrift" panose="020B0502040204020203" pitchFamily="34" charset="0"/>
                        </a:rPr>
                        <a:t>4</a:t>
                      </a:r>
                      <a:r>
                        <a:rPr lang="ca-ES" sz="700" noProof="0" dirty="0">
                          <a:solidFill>
                            <a:srgbClr val="00297A"/>
                          </a:solidFill>
                          <a:effectLst/>
                          <a:latin typeface="Bahnschrift" panose="020B0502040204020203" pitchFamily="34" charset="0"/>
                        </a:rPr>
                        <a:t>, 11, 18, 25</a:t>
                      </a:r>
                    </a:p>
                  </a:txBody>
                  <a:tcPr marL="32635" marR="32635" marT="16318" marB="16318" anchor="ctr">
                    <a:lnL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840419"/>
                  </a:ext>
                </a:extLst>
              </a:tr>
              <a:tr h="199639">
                <a:tc>
                  <a:txBody>
                    <a:bodyPr/>
                    <a:lstStyle/>
                    <a:p>
                      <a:pPr algn="ctr"/>
                      <a:r>
                        <a:rPr lang="ca-ES" sz="700" noProof="0" dirty="0">
                          <a:solidFill>
                            <a:srgbClr val="00297A"/>
                          </a:solidFill>
                          <a:effectLst/>
                          <a:latin typeface="Bahnschrift" panose="020B0502040204020203" pitchFamily="34" charset="0"/>
                        </a:rPr>
                        <a:t>Maig</a:t>
                      </a:r>
                    </a:p>
                  </a:txBody>
                  <a:tcPr marL="32635" marR="32635" marT="16318" marB="16318" anchor="ctr">
                    <a:lnL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a-ES" sz="700" noProof="0" dirty="0">
                          <a:solidFill>
                            <a:srgbClr val="00297A"/>
                          </a:solidFill>
                          <a:effectLst/>
                          <a:latin typeface="Bahnschrift" panose="020B0502040204020203" pitchFamily="34" charset="0"/>
                        </a:rPr>
                        <a:t>2, </a:t>
                      </a:r>
                      <a:r>
                        <a:rPr lang="ca-ES" sz="700" b="1" noProof="0" dirty="0">
                          <a:solidFill>
                            <a:srgbClr val="00297A"/>
                          </a:solidFill>
                          <a:effectLst/>
                          <a:latin typeface="Bahnschrift" panose="020B0502040204020203" pitchFamily="34" charset="0"/>
                        </a:rPr>
                        <a:t>9</a:t>
                      </a:r>
                      <a:r>
                        <a:rPr lang="ca-ES" sz="700" noProof="0" dirty="0">
                          <a:solidFill>
                            <a:srgbClr val="00297A"/>
                          </a:solidFill>
                          <a:effectLst/>
                          <a:latin typeface="Bahnschrift" panose="020B0502040204020203" pitchFamily="34" charset="0"/>
                        </a:rPr>
                        <a:t>, 16, 23, 30</a:t>
                      </a:r>
                    </a:p>
                  </a:txBody>
                  <a:tcPr marL="32635" marR="32635" marT="16318" marB="16318" anchor="ctr">
                    <a:lnL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093521"/>
                  </a:ext>
                </a:extLst>
              </a:tr>
              <a:tr h="199639">
                <a:tc>
                  <a:txBody>
                    <a:bodyPr/>
                    <a:lstStyle/>
                    <a:p>
                      <a:pPr algn="ctr"/>
                      <a:r>
                        <a:rPr lang="ca-ES" sz="700" noProof="0" dirty="0">
                          <a:solidFill>
                            <a:srgbClr val="00297A"/>
                          </a:solidFill>
                          <a:effectLst/>
                          <a:latin typeface="Bahnschrift" panose="020B0502040204020203" pitchFamily="34" charset="0"/>
                        </a:rPr>
                        <a:t>Juny</a:t>
                      </a:r>
                    </a:p>
                  </a:txBody>
                  <a:tcPr marL="32635" marR="32635" marT="16318" marB="16318" anchor="ctr">
                    <a:lnL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a-ES" sz="700" b="1" noProof="0" dirty="0">
                          <a:solidFill>
                            <a:srgbClr val="00297A"/>
                          </a:solidFill>
                          <a:effectLst/>
                          <a:latin typeface="Bahnschrift" panose="020B0502040204020203" pitchFamily="34" charset="0"/>
                        </a:rPr>
                        <a:t>6</a:t>
                      </a:r>
                      <a:r>
                        <a:rPr lang="ca-ES" sz="700" noProof="0" dirty="0">
                          <a:solidFill>
                            <a:srgbClr val="00297A"/>
                          </a:solidFill>
                          <a:effectLst/>
                          <a:latin typeface="Bahnschrift" panose="020B0502040204020203" pitchFamily="34" charset="0"/>
                        </a:rPr>
                        <a:t>, 13, 20, 27</a:t>
                      </a:r>
                    </a:p>
                  </a:txBody>
                  <a:tcPr marL="32635" marR="32635" marT="16318" marB="16318" anchor="ctr">
                    <a:lnL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9685168"/>
                  </a:ext>
                </a:extLst>
              </a:tr>
              <a:tr h="199639">
                <a:tc>
                  <a:txBody>
                    <a:bodyPr/>
                    <a:lstStyle/>
                    <a:p>
                      <a:pPr algn="ctr"/>
                      <a:r>
                        <a:rPr lang="ca-ES" sz="700" noProof="0" dirty="0">
                          <a:solidFill>
                            <a:srgbClr val="00297A"/>
                          </a:solidFill>
                          <a:effectLst/>
                          <a:latin typeface="Bahnschrift" panose="020B0502040204020203" pitchFamily="34" charset="0"/>
                        </a:rPr>
                        <a:t>Juliol</a:t>
                      </a:r>
                    </a:p>
                  </a:txBody>
                  <a:tcPr marL="32635" marR="32635" marT="16318" marB="16318" anchor="ctr">
                    <a:lnL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a-ES" sz="700" noProof="0" dirty="0">
                          <a:solidFill>
                            <a:srgbClr val="00297A"/>
                          </a:solidFill>
                          <a:effectLst/>
                          <a:latin typeface="Bahnschrift" panose="020B0502040204020203" pitchFamily="34" charset="0"/>
                        </a:rPr>
                        <a:t>4, </a:t>
                      </a:r>
                      <a:r>
                        <a:rPr lang="ca-ES" sz="700" b="1" noProof="0" dirty="0">
                          <a:solidFill>
                            <a:srgbClr val="00297A"/>
                          </a:solidFill>
                          <a:effectLst/>
                          <a:latin typeface="Bahnschrift" panose="020B0502040204020203" pitchFamily="34" charset="0"/>
                        </a:rPr>
                        <a:t>11</a:t>
                      </a:r>
                      <a:r>
                        <a:rPr lang="ca-ES" sz="700" noProof="0" dirty="0">
                          <a:solidFill>
                            <a:srgbClr val="00297A"/>
                          </a:solidFill>
                          <a:effectLst/>
                          <a:latin typeface="Bahnschrift" panose="020B0502040204020203" pitchFamily="34" charset="0"/>
                        </a:rPr>
                        <a:t>, 18, 25</a:t>
                      </a:r>
                    </a:p>
                  </a:txBody>
                  <a:tcPr marL="32635" marR="32635" marT="16318" marB="16318" anchor="ctr">
                    <a:lnL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406671"/>
                  </a:ext>
                </a:extLst>
              </a:tr>
              <a:tr h="199639">
                <a:tc>
                  <a:txBody>
                    <a:bodyPr/>
                    <a:lstStyle/>
                    <a:p>
                      <a:pPr algn="ctr"/>
                      <a:r>
                        <a:rPr lang="ca-ES" sz="700" noProof="0" dirty="0">
                          <a:solidFill>
                            <a:srgbClr val="00297A"/>
                          </a:solidFill>
                          <a:effectLst/>
                          <a:latin typeface="Bahnschrift" panose="020B0502040204020203" pitchFamily="34" charset="0"/>
                        </a:rPr>
                        <a:t>Agost</a:t>
                      </a:r>
                    </a:p>
                  </a:txBody>
                  <a:tcPr marL="32635" marR="32635" marT="16318" marB="16318" anchor="ctr">
                    <a:lnL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a-ES" sz="700" noProof="0" dirty="0">
                          <a:solidFill>
                            <a:srgbClr val="00297A"/>
                          </a:solidFill>
                          <a:effectLst/>
                          <a:latin typeface="Bahnschrift" panose="020B0502040204020203" pitchFamily="34" charset="0"/>
                        </a:rPr>
                        <a:t>1, </a:t>
                      </a:r>
                      <a:r>
                        <a:rPr lang="ca-ES" sz="700" b="1" noProof="0" dirty="0">
                          <a:solidFill>
                            <a:srgbClr val="00297A"/>
                          </a:solidFill>
                          <a:effectLst/>
                          <a:latin typeface="Bahnschrift" panose="020B0502040204020203" pitchFamily="34" charset="0"/>
                        </a:rPr>
                        <a:t>8</a:t>
                      </a:r>
                      <a:r>
                        <a:rPr lang="ca-ES" sz="700" noProof="0" dirty="0">
                          <a:solidFill>
                            <a:srgbClr val="00297A"/>
                          </a:solidFill>
                          <a:effectLst/>
                          <a:latin typeface="Bahnschrift" panose="020B0502040204020203" pitchFamily="34" charset="0"/>
                        </a:rPr>
                        <a:t>, 15, 22, 29</a:t>
                      </a:r>
                    </a:p>
                  </a:txBody>
                  <a:tcPr marL="32635" marR="32635" marT="16318" marB="16318" anchor="ctr">
                    <a:lnL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30885"/>
                  </a:ext>
                </a:extLst>
              </a:tr>
              <a:tr h="199639">
                <a:tc>
                  <a:txBody>
                    <a:bodyPr/>
                    <a:lstStyle/>
                    <a:p>
                      <a:pPr algn="ctr"/>
                      <a:r>
                        <a:rPr lang="ca-ES" sz="700" noProof="0" dirty="0">
                          <a:solidFill>
                            <a:srgbClr val="00297A"/>
                          </a:solidFill>
                          <a:effectLst/>
                          <a:latin typeface="Bahnschrift" panose="020B0502040204020203" pitchFamily="34" charset="0"/>
                        </a:rPr>
                        <a:t>Setembre</a:t>
                      </a:r>
                    </a:p>
                  </a:txBody>
                  <a:tcPr marL="32635" marR="32635" marT="16318" marB="16318" anchor="ctr">
                    <a:lnL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a-ES" sz="700" b="1" noProof="0" dirty="0">
                          <a:solidFill>
                            <a:srgbClr val="00297A"/>
                          </a:solidFill>
                          <a:effectLst/>
                          <a:latin typeface="Bahnschrift" panose="020B0502040204020203" pitchFamily="34" charset="0"/>
                        </a:rPr>
                        <a:t>5</a:t>
                      </a:r>
                      <a:r>
                        <a:rPr lang="ca-ES" sz="700" noProof="0" dirty="0">
                          <a:solidFill>
                            <a:srgbClr val="00297A"/>
                          </a:solidFill>
                          <a:effectLst/>
                          <a:latin typeface="Bahnschrift" panose="020B0502040204020203" pitchFamily="34" charset="0"/>
                        </a:rPr>
                        <a:t>, 12, 19, 26</a:t>
                      </a:r>
                    </a:p>
                  </a:txBody>
                  <a:tcPr marL="32635" marR="32635" marT="16318" marB="16318" anchor="ctr">
                    <a:lnL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006011"/>
                  </a:ext>
                </a:extLst>
              </a:tr>
              <a:tr h="199639">
                <a:tc>
                  <a:txBody>
                    <a:bodyPr/>
                    <a:lstStyle/>
                    <a:p>
                      <a:pPr algn="ctr"/>
                      <a:r>
                        <a:rPr lang="ca-ES" sz="700" noProof="0" dirty="0">
                          <a:solidFill>
                            <a:srgbClr val="00297A"/>
                          </a:solidFill>
                          <a:effectLst/>
                          <a:latin typeface="Bahnschrift" panose="020B0502040204020203" pitchFamily="34" charset="0"/>
                        </a:rPr>
                        <a:t>Octubre</a:t>
                      </a:r>
                    </a:p>
                  </a:txBody>
                  <a:tcPr marL="32635" marR="32635" marT="16318" marB="16318" anchor="ctr">
                    <a:lnL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a-ES" sz="700" noProof="0" dirty="0">
                          <a:solidFill>
                            <a:srgbClr val="00297A"/>
                          </a:solidFill>
                          <a:effectLst/>
                          <a:latin typeface="Bahnschrift" panose="020B0502040204020203" pitchFamily="34" charset="0"/>
                        </a:rPr>
                        <a:t>3, </a:t>
                      </a:r>
                      <a:r>
                        <a:rPr lang="ca-ES" sz="700" b="1" noProof="0" dirty="0">
                          <a:solidFill>
                            <a:srgbClr val="00297A"/>
                          </a:solidFill>
                          <a:effectLst/>
                          <a:latin typeface="Bahnschrift" panose="020B0502040204020203" pitchFamily="34" charset="0"/>
                        </a:rPr>
                        <a:t>10</a:t>
                      </a:r>
                      <a:r>
                        <a:rPr lang="ca-ES" sz="700" noProof="0" dirty="0">
                          <a:solidFill>
                            <a:srgbClr val="00297A"/>
                          </a:solidFill>
                          <a:effectLst/>
                          <a:latin typeface="Bahnschrift" panose="020B0502040204020203" pitchFamily="34" charset="0"/>
                        </a:rPr>
                        <a:t>, 17, 24, 31</a:t>
                      </a:r>
                    </a:p>
                  </a:txBody>
                  <a:tcPr marL="32635" marR="32635" marT="16318" marB="16318" anchor="ctr">
                    <a:lnL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082120"/>
                  </a:ext>
                </a:extLst>
              </a:tr>
              <a:tr h="199639">
                <a:tc>
                  <a:txBody>
                    <a:bodyPr/>
                    <a:lstStyle/>
                    <a:p>
                      <a:pPr algn="ctr"/>
                      <a:r>
                        <a:rPr lang="ca-ES" sz="700" noProof="0" dirty="0">
                          <a:solidFill>
                            <a:srgbClr val="00297A"/>
                          </a:solidFill>
                          <a:effectLst/>
                          <a:latin typeface="Bahnschrift" panose="020B0502040204020203" pitchFamily="34" charset="0"/>
                        </a:rPr>
                        <a:t>Novembre</a:t>
                      </a:r>
                    </a:p>
                  </a:txBody>
                  <a:tcPr marL="32635" marR="32635" marT="16318" marB="16318" anchor="ctr">
                    <a:lnL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a-ES" sz="700" b="1" noProof="0" dirty="0">
                          <a:solidFill>
                            <a:srgbClr val="00297A"/>
                          </a:solidFill>
                          <a:effectLst/>
                          <a:latin typeface="Bahnschrift" panose="020B0502040204020203" pitchFamily="34" charset="0"/>
                        </a:rPr>
                        <a:t>7</a:t>
                      </a:r>
                      <a:r>
                        <a:rPr lang="ca-ES" sz="700" noProof="0" dirty="0">
                          <a:solidFill>
                            <a:srgbClr val="00297A"/>
                          </a:solidFill>
                          <a:effectLst/>
                          <a:latin typeface="Bahnschrift" panose="020B0502040204020203" pitchFamily="34" charset="0"/>
                        </a:rPr>
                        <a:t>, 14, 21, 28</a:t>
                      </a:r>
                    </a:p>
                  </a:txBody>
                  <a:tcPr marL="32635" marR="32635" marT="16318" marB="16318" anchor="ctr">
                    <a:lnL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246392"/>
                  </a:ext>
                </a:extLst>
              </a:tr>
              <a:tr h="199639">
                <a:tc>
                  <a:txBody>
                    <a:bodyPr/>
                    <a:lstStyle/>
                    <a:p>
                      <a:pPr algn="ctr"/>
                      <a:r>
                        <a:rPr lang="ca-ES" sz="700" noProof="0" dirty="0">
                          <a:solidFill>
                            <a:srgbClr val="00297A"/>
                          </a:solidFill>
                          <a:effectLst/>
                          <a:latin typeface="Bahnschrift" panose="020B0502040204020203" pitchFamily="34" charset="0"/>
                        </a:rPr>
                        <a:t>Desembre</a:t>
                      </a:r>
                    </a:p>
                  </a:txBody>
                  <a:tcPr marL="32635" marR="32635" marT="16318" marB="16318" anchor="ctr">
                    <a:lnL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a-ES" sz="700" noProof="0" dirty="0">
                          <a:solidFill>
                            <a:srgbClr val="00297A"/>
                          </a:solidFill>
                          <a:effectLst/>
                          <a:latin typeface="Bahnschrift" panose="020B0502040204020203" pitchFamily="34" charset="0"/>
                        </a:rPr>
                        <a:t>5, </a:t>
                      </a:r>
                      <a:r>
                        <a:rPr lang="ca-ES" sz="700" b="1" noProof="0" dirty="0">
                          <a:solidFill>
                            <a:srgbClr val="00297A"/>
                          </a:solidFill>
                          <a:effectLst/>
                          <a:latin typeface="Bahnschrift" panose="020B0502040204020203" pitchFamily="34" charset="0"/>
                        </a:rPr>
                        <a:t>12</a:t>
                      </a:r>
                      <a:r>
                        <a:rPr lang="ca-ES" sz="700" noProof="0" dirty="0">
                          <a:solidFill>
                            <a:srgbClr val="00297A"/>
                          </a:solidFill>
                          <a:effectLst/>
                          <a:latin typeface="Bahnschrift" panose="020B0502040204020203" pitchFamily="34" charset="0"/>
                        </a:rPr>
                        <a:t>, 19, 26</a:t>
                      </a:r>
                    </a:p>
                  </a:txBody>
                  <a:tcPr marL="32635" marR="32635" marT="16318" marB="16318" anchor="ctr">
                    <a:lnL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045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5745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8;p21">
            <a:extLst>
              <a:ext uri="{FF2B5EF4-FFF2-40B4-BE49-F238E27FC236}">
                <a16:creationId xmlns:a16="http://schemas.microsoft.com/office/drawing/2014/main" id="{78DE01EC-5427-5CFD-B9CE-AE57163A2C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dirty="0">
                <a:latin typeface="Bahnschrift" panose="020B0502040204020203" pitchFamily="34" charset="0"/>
              </a:rPr>
              <a:t>La paradoxa dels aniversaris</a:t>
            </a:r>
            <a:endParaRPr dirty="0">
              <a:latin typeface="Bahnschrift" panose="020B0502040204020203" pitchFamily="34" charset="0"/>
            </a:endParaRPr>
          </a:p>
        </p:txBody>
      </p:sp>
      <p:sp>
        <p:nvSpPr>
          <p:cNvPr id="5" name="Google Shape;109;p21">
            <a:extLst>
              <a:ext uri="{FF2B5EF4-FFF2-40B4-BE49-F238E27FC236}">
                <a16:creationId xmlns:a16="http://schemas.microsoft.com/office/drawing/2014/main" id="{277C2F58-36B6-AE8E-A269-7B4AF124F03D}"/>
              </a:ext>
            </a:extLst>
          </p:cNvPr>
          <p:cNvSpPr/>
          <p:nvPr/>
        </p:nvSpPr>
        <p:spPr>
          <a:xfrm>
            <a:off x="311700" y="1240923"/>
            <a:ext cx="8624020" cy="900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Playfair Display"/>
              <a:buChar char="❖"/>
            </a:pPr>
            <a:r>
              <a:rPr lang="ca" sz="1700" dirty="0">
                <a:latin typeface="Bahnschrift" panose="020B0502040204020203" pitchFamily="34" charset="0"/>
                <a:ea typeface="Playfair Display"/>
                <a:cs typeface="Playfair Display"/>
                <a:sym typeface="Playfair Display"/>
              </a:rPr>
              <a:t>Quin diu vau nèixer? </a:t>
            </a:r>
            <a:endParaRPr sz="1700" dirty="0">
              <a:latin typeface="Bahnschrift" panose="020B0502040204020203" pitchFamily="34" charset="0"/>
              <a:ea typeface="Playfair Display"/>
              <a:cs typeface="Playfair Display"/>
              <a:sym typeface="Playfair Display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Playfair Display"/>
              <a:buChar char="❖"/>
            </a:pPr>
            <a:r>
              <a:rPr lang="ca" sz="1700" dirty="0">
                <a:latin typeface="Bahnschrift" panose="020B0502040204020203" pitchFamily="34" charset="0"/>
                <a:ea typeface="Playfair Display"/>
                <a:cs typeface="Playfair Display"/>
                <a:sym typeface="Playfair Display"/>
              </a:rPr>
              <a:t>Sisplau, anem a comprovar quant tardarem en tenir dos aniversaris coincidents.</a:t>
            </a:r>
            <a:endParaRPr sz="1700" dirty="0">
              <a:latin typeface="Bahnschrift" panose="020B0502040204020203" pitchFamily="34" charset="0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477E117-9DCC-ACC5-A88F-BF07E4AA0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579" y="2141220"/>
            <a:ext cx="3320721" cy="268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QuadreDeText 6">
            <a:extLst>
              <a:ext uri="{FF2B5EF4-FFF2-40B4-BE49-F238E27FC236}">
                <a16:creationId xmlns:a16="http://schemas.microsoft.com/office/drawing/2014/main" id="{294F245D-1653-BF8F-A016-09A6FBD8ADB4}"/>
              </a:ext>
            </a:extLst>
          </p:cNvPr>
          <p:cNvSpPr txBox="1"/>
          <p:nvPr/>
        </p:nvSpPr>
        <p:spPr>
          <a:xfrm>
            <a:off x="208280" y="2031249"/>
            <a:ext cx="5041900" cy="1608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Playfair Display"/>
              <a:buChar char="❖"/>
            </a:pPr>
            <a:r>
              <a:rPr lang="ca-ES" sz="1700" dirty="0">
                <a:latin typeface="Bahnschrift" panose="020B0502040204020203" pitchFamily="34" charset="0"/>
                <a:ea typeface="Playfair Display"/>
                <a:cs typeface="Playfair Display"/>
                <a:sym typeface="Playfair Display"/>
              </a:rPr>
              <a:t>Demaneu el dia i mes de naixement</a:t>
            </a:r>
          </a:p>
          <a:p>
            <a:pPr marL="1206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</a:pPr>
            <a:r>
              <a:rPr lang="ca-ES" sz="1700" dirty="0">
                <a:latin typeface="Bahnschrift" panose="020B0502040204020203" pitchFamily="34" charset="0"/>
                <a:ea typeface="Playfair Display"/>
                <a:cs typeface="Playfair Display"/>
                <a:sym typeface="Playfair Display"/>
              </a:rPr>
              <a:t>      (l'any, no cal!) a un germà/germana, </a:t>
            </a:r>
          </a:p>
          <a:p>
            <a:pPr marL="1206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</a:pPr>
            <a:r>
              <a:rPr lang="ca-ES" sz="1700" dirty="0">
                <a:latin typeface="Bahnschrift" panose="020B0502040204020203" pitchFamily="34" charset="0"/>
                <a:ea typeface="Playfair Display"/>
                <a:cs typeface="Playfair Display"/>
                <a:sym typeface="Playfair Display"/>
              </a:rPr>
              <a:t>      pare/mare, amic/amiga... i responeu quan us </a:t>
            </a:r>
          </a:p>
          <a:p>
            <a:pPr marL="1206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</a:pPr>
            <a:r>
              <a:rPr lang="ca-ES" sz="1700" dirty="0">
                <a:latin typeface="Bahnschrift" panose="020B0502040204020203" pitchFamily="34" charset="0"/>
                <a:ea typeface="Playfair Display"/>
                <a:cs typeface="Playfair Display"/>
                <a:sym typeface="Playfair Display"/>
              </a:rPr>
              <a:t>      ho pregunti.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QuadreDeText 2">
            <a:extLst>
              <a:ext uri="{FF2B5EF4-FFF2-40B4-BE49-F238E27FC236}">
                <a16:creationId xmlns:a16="http://schemas.microsoft.com/office/drawing/2014/main" id="{EAB0CDF6-E516-A544-7CE9-976A87F21E9C}"/>
              </a:ext>
            </a:extLst>
          </p:cNvPr>
          <p:cNvSpPr txBox="1"/>
          <p:nvPr/>
        </p:nvSpPr>
        <p:spPr>
          <a:xfrm>
            <a:off x="1104901" y="336005"/>
            <a:ext cx="7912100" cy="41319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ca-ES" sz="105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ca-ES" sz="105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ca-ES" sz="105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numpy</a:t>
            </a:r>
            <a:r>
              <a:rPr lang="ca-ES" sz="105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ca-ES" sz="105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ca-ES" sz="105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ca-ES" sz="105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np</a:t>
            </a:r>
            <a:endParaRPr lang="ca-ES" sz="105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ca-ES" sz="105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ca-ES" sz="105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ca-ES" sz="105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matplotlib.pyplot</a:t>
            </a:r>
            <a:r>
              <a:rPr lang="ca-ES" sz="105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ca-ES" sz="105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ca-ES" sz="105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ca-ES" sz="105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</a:t>
            </a:r>
            <a:endParaRPr lang="ca-ES" sz="105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ca-ES" sz="105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plt.style.use</a:t>
            </a:r>
            <a:r>
              <a:rPr lang="ca-ES" sz="105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ca-ES" sz="105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ca-ES" sz="105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classic</a:t>
            </a:r>
            <a:r>
              <a:rPr lang="ca-ES" sz="105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ca-ES" sz="105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ca-ES" sz="105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br>
              <a:rPr lang="ca-ES" sz="105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ca-ES" sz="105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 = </a:t>
            </a:r>
            <a:r>
              <a:rPr lang="ca-ES" sz="105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endParaRPr lang="ca-ES" sz="105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ca-ES" sz="105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x = </a:t>
            </a:r>
            <a:r>
              <a:rPr lang="ca-ES" sz="105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np.arange</a:t>
            </a:r>
            <a:r>
              <a:rPr lang="ca-ES" sz="105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ca-ES" sz="105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ca-ES" sz="105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ca-ES" sz="105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81</a:t>
            </a:r>
            <a:r>
              <a:rPr lang="ca-ES" sz="105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ca-ES" sz="105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ca-ES" sz="105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y = </a:t>
            </a:r>
            <a:r>
              <a:rPr lang="ca-ES" sz="105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[]</a:t>
            </a:r>
            <a:endParaRPr lang="ca-ES" sz="105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br>
              <a:rPr lang="ca-ES" sz="105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ca-ES" sz="105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ca-ES" sz="105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i </a:t>
            </a:r>
            <a:r>
              <a:rPr lang="ca-ES" sz="1050" b="0" dirty="0">
                <a:solidFill>
                  <a:srgbClr val="82C6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ca-ES" sz="105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x </a:t>
            </a:r>
            <a:r>
              <a:rPr lang="ca-ES" sz="105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:</a:t>
            </a:r>
            <a:endParaRPr lang="ca-ES" sz="105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ca-ES" sz="105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p = p * </a:t>
            </a:r>
            <a:r>
              <a:rPr lang="ca-ES" sz="105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ca-ES" sz="105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366</a:t>
            </a:r>
            <a:r>
              <a:rPr lang="ca-ES" sz="105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- i</a:t>
            </a:r>
            <a:r>
              <a:rPr lang="ca-ES" sz="105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ca-ES" sz="105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/ </a:t>
            </a:r>
            <a:r>
              <a:rPr lang="ca-ES" sz="105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365</a:t>
            </a:r>
            <a:endParaRPr lang="ca-ES" sz="105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ca-ES" sz="105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</a:t>
            </a:r>
            <a:r>
              <a:rPr lang="ca-ES" sz="105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 </a:t>
            </a:r>
            <a:r>
              <a:rPr lang="ca-ES" sz="1050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ca-ES" sz="105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(f'{i}: {(1-p)*100:.3f}')</a:t>
            </a:r>
            <a:endParaRPr lang="ca-ES" sz="105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ca-ES" sz="105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  </a:t>
            </a:r>
            <a:r>
              <a:rPr lang="ca-ES" sz="105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y.append</a:t>
            </a:r>
            <a:r>
              <a:rPr lang="ca-ES" sz="105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((</a:t>
            </a:r>
            <a:r>
              <a:rPr lang="ca-ES" sz="105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ca-ES" sz="105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-p</a:t>
            </a:r>
            <a:r>
              <a:rPr lang="ca-ES" sz="105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ca-ES" sz="105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ca-ES" sz="105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ca-ES" sz="105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ca-ES" sz="105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br>
              <a:rPr lang="ca-ES" sz="105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ca-ES" sz="105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plt.figure</a:t>
            </a:r>
            <a:r>
              <a:rPr lang="ca-ES" sz="105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()</a:t>
            </a:r>
            <a:endParaRPr lang="ca-ES" sz="105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ca-ES" sz="105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plt.title</a:t>
            </a:r>
            <a:r>
              <a:rPr lang="ca-ES" sz="105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ca-ES" sz="105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"Paradoxa de l'aniversari"</a:t>
            </a:r>
            <a:r>
              <a:rPr lang="ca-ES" sz="105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ca-ES" sz="105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ca-ES" sz="105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fontsize</a:t>
            </a:r>
            <a:r>
              <a:rPr lang="ca-ES" sz="105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ca-ES" sz="105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22</a:t>
            </a:r>
            <a:r>
              <a:rPr lang="ca-ES" sz="105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ca-ES" sz="105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ca-ES" sz="105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weight</a:t>
            </a:r>
            <a:r>
              <a:rPr lang="ca-ES" sz="105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ca-ES" sz="105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ca-ES" sz="105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bold</a:t>
            </a:r>
            <a:r>
              <a:rPr lang="ca-ES" sz="105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ca-ES" sz="105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ca-ES" sz="105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ca-ES" sz="105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plt.xlabel</a:t>
            </a:r>
            <a:r>
              <a:rPr lang="ca-ES" sz="105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ca-ES" sz="105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"Nombre de persones"</a:t>
            </a:r>
            <a:r>
              <a:rPr lang="ca-ES" sz="105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ca-ES" sz="105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ca-ES" sz="105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plt.ylabel</a:t>
            </a:r>
            <a:r>
              <a:rPr lang="ca-ES" sz="105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ca-ES" sz="105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"Probabilitat (%)"</a:t>
            </a:r>
            <a:r>
              <a:rPr lang="ca-ES" sz="105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ca-ES" sz="105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ca-ES" sz="105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plt.grid</a:t>
            </a:r>
            <a:r>
              <a:rPr lang="ca-ES" sz="105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ca-ES" sz="1050" b="0" dirty="0" err="1">
                <a:solidFill>
                  <a:srgbClr val="569CD6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ca-ES" sz="105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ca-ES" sz="105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ca-ES" sz="105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plt.plot</a:t>
            </a:r>
            <a:r>
              <a:rPr lang="ca-ES" sz="105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ca-ES" sz="105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ca-ES" sz="105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ca-ES" sz="105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y</a:t>
            </a:r>
            <a:r>
              <a:rPr lang="ca-ES" sz="105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ca-ES" sz="105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ca-ES" sz="105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"r-"</a:t>
            </a:r>
            <a:r>
              <a:rPr lang="ca-ES" sz="105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ca-ES" sz="105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br>
              <a:rPr lang="ca-ES" sz="105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ca-ES" sz="105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plt.annotate</a:t>
            </a:r>
            <a:r>
              <a:rPr lang="ca-ES" sz="105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ca-ES" sz="105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"(23 persones; 50.73%)"</a:t>
            </a:r>
            <a:r>
              <a:rPr lang="ca-ES" sz="105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ca-ES" sz="105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ca-ES" sz="105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xy</a:t>
            </a:r>
            <a:r>
              <a:rPr lang="ca-ES" sz="105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ca-ES" sz="105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ca-ES" sz="105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23</a:t>
            </a:r>
            <a:r>
              <a:rPr lang="ca-ES" sz="105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ca-ES" sz="105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ca-ES" sz="105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50.73</a:t>
            </a:r>
            <a:r>
              <a:rPr lang="ca-ES" sz="105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),</a:t>
            </a:r>
            <a:r>
              <a:rPr lang="ca-ES" sz="105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ca-ES" sz="105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xytext</a:t>
            </a:r>
            <a:r>
              <a:rPr lang="ca-ES" sz="105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ca-ES" sz="105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ca-ES" sz="105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23</a:t>
            </a:r>
            <a:r>
              <a:rPr lang="ca-ES" sz="105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+</a:t>
            </a:r>
            <a:r>
              <a:rPr lang="ca-ES" sz="105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ca-ES" sz="105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ca-ES" sz="105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ca-ES" sz="105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50.73-1</a:t>
            </a:r>
            <a:r>
              <a:rPr lang="ca-ES" sz="105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),</a:t>
            </a:r>
            <a:r>
              <a:rPr lang="ca-ES" sz="105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ca-ES" sz="105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weight</a:t>
            </a:r>
            <a:r>
              <a:rPr lang="ca-ES" sz="105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ca-ES" sz="105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ca-ES" sz="105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bold</a:t>
            </a:r>
            <a:r>
              <a:rPr lang="ca-ES" sz="105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ca-ES" sz="105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ca-ES" sz="105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ca-ES" sz="105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plt.vlines</a:t>
            </a:r>
            <a:r>
              <a:rPr lang="ca-ES" sz="105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ca-ES" sz="105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x=</a:t>
            </a:r>
            <a:r>
              <a:rPr lang="ca-ES" sz="105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23</a:t>
            </a:r>
            <a:r>
              <a:rPr lang="ca-ES" sz="105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ca-ES" sz="105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ymin=</a:t>
            </a:r>
            <a:r>
              <a:rPr lang="ca-ES" sz="105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ca-ES" sz="105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ca-ES" sz="105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ca-ES" sz="105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ymax</a:t>
            </a:r>
            <a:r>
              <a:rPr lang="ca-ES" sz="105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ca-ES" sz="105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50.73</a:t>
            </a:r>
            <a:r>
              <a:rPr lang="ca-ES" sz="105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ca-ES" sz="105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colors=</a:t>
            </a:r>
            <a:r>
              <a:rPr lang="ca-ES" sz="105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ca-ES" sz="105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black</a:t>
            </a:r>
            <a:r>
              <a:rPr lang="ca-ES" sz="105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ca-ES" sz="105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ca-ES" sz="105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linestyles</a:t>
            </a:r>
            <a:r>
              <a:rPr lang="ca-ES" sz="105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ca-ES" sz="105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ca-ES" sz="105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dashed</a:t>
            </a:r>
            <a:r>
              <a:rPr lang="ca-ES" sz="105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ca-ES" sz="105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ca-ES" sz="105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ca-ES" sz="105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plt.hlines</a:t>
            </a:r>
            <a:r>
              <a:rPr lang="ca-ES" sz="105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ca-ES" sz="105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y=</a:t>
            </a:r>
            <a:r>
              <a:rPr lang="ca-ES" sz="105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50.73</a:t>
            </a:r>
            <a:r>
              <a:rPr lang="ca-ES" sz="105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ca-ES" sz="105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ca-ES" sz="105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xmin</a:t>
            </a:r>
            <a:r>
              <a:rPr lang="ca-ES" sz="105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ca-ES" sz="105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ca-ES" sz="105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ca-ES" sz="105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ca-ES" sz="105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xmax</a:t>
            </a:r>
            <a:r>
              <a:rPr lang="ca-ES" sz="105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ca-ES" sz="1050" b="0" dirty="0">
                <a:solidFill>
                  <a:srgbClr val="B5CEA8"/>
                </a:solidFill>
                <a:effectLst/>
                <a:latin typeface="Courier New" panose="02070309020205020404" pitchFamily="49" charset="0"/>
              </a:rPr>
              <a:t>23</a:t>
            </a:r>
            <a:r>
              <a:rPr lang="ca-ES" sz="105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ca-ES" sz="105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colors=</a:t>
            </a:r>
            <a:r>
              <a:rPr lang="ca-ES" sz="105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ca-ES" sz="105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black</a:t>
            </a:r>
            <a:r>
              <a:rPr lang="ca-ES" sz="105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ca-ES" sz="105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ca-ES" sz="105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linestyles</a:t>
            </a:r>
            <a:r>
              <a:rPr lang="ca-ES" sz="105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ca-ES" sz="105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ca-ES" sz="1050" b="0" dirty="0" err="1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dashed</a:t>
            </a:r>
            <a:r>
              <a:rPr lang="ca-ES" sz="105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ca-ES" sz="105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ca-ES" sz="105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br>
              <a:rPr lang="ca-ES" sz="105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ca-ES" sz="105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plt.show</a:t>
            </a:r>
            <a:r>
              <a:rPr lang="ca-ES" sz="105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()</a:t>
            </a:r>
            <a:endParaRPr lang="ca-ES" sz="105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9" name="Imatge 8">
            <a:hlinkClick r:id="rId2"/>
            <a:extLst>
              <a:ext uri="{FF2B5EF4-FFF2-40B4-BE49-F238E27FC236}">
                <a16:creationId xmlns:a16="http://schemas.microsoft.com/office/drawing/2014/main" id="{C497B3AD-07D7-3F5F-983C-E98CD884C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1" y="4574927"/>
            <a:ext cx="1765691" cy="31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282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2750" y="986045"/>
            <a:ext cx="4849551" cy="26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2"/>
          <p:cNvPicPr preferRelativeResize="0"/>
          <p:nvPr/>
        </p:nvPicPr>
        <p:blipFill rotWithShape="1">
          <a:blip r:embed="rId4">
            <a:alphaModFix/>
          </a:blip>
          <a:srcRect l="2433" t="21758" r="4317" b="10288"/>
          <a:stretch/>
        </p:blipFill>
        <p:spPr>
          <a:xfrm>
            <a:off x="1571302" y="2633875"/>
            <a:ext cx="4928724" cy="20687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15;p22">
            <a:extLst>
              <a:ext uri="{FF2B5EF4-FFF2-40B4-BE49-F238E27FC236}">
                <a16:creationId xmlns:a16="http://schemas.microsoft.com/office/drawing/2014/main" id="{DAAFEC2B-4AB9-BB2E-8E2C-3F3995D223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51842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b="1" dirty="0">
                <a:latin typeface="Bahnschrift" panose="020B0502040204020203" pitchFamily="34" charset="0"/>
              </a:rPr>
              <a:t>Juguem amb un bitllet!</a:t>
            </a:r>
            <a:endParaRPr b="1" dirty="0"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b="1" dirty="0">
                <a:latin typeface="Bahnschrift" panose="020B0502040204020203" pitchFamily="34" charset="0"/>
              </a:rPr>
              <a:t>Juguem amb un bitllet!</a:t>
            </a:r>
            <a:endParaRPr b="1" dirty="0">
              <a:latin typeface="Bahnschrift" panose="020B0502040204020203" pitchFamily="34" charset="0"/>
            </a:endParaRPr>
          </a:p>
        </p:txBody>
      </p:sp>
      <p:graphicFrame>
        <p:nvGraphicFramePr>
          <p:cNvPr id="122" name="Google Shape;122;p23"/>
          <p:cNvGraphicFramePr/>
          <p:nvPr/>
        </p:nvGraphicFramePr>
        <p:xfrm>
          <a:off x="248550" y="1243050"/>
          <a:ext cx="8663750" cy="11811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6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6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6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657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657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747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905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2000" dirty="0">
                          <a:latin typeface="Bahnschrift" panose="020B0502040204020203" pitchFamily="34" charset="0"/>
                          <a:ea typeface="Playfair Display Black"/>
                          <a:cs typeface="Playfair Display Black"/>
                          <a:sym typeface="Playfair Display Black"/>
                        </a:rPr>
                        <a:t>A</a:t>
                      </a:r>
                      <a:endParaRPr sz="2000" dirty="0">
                        <a:latin typeface="Bahnschrift" panose="020B0502040204020203" pitchFamily="34" charset="0"/>
                        <a:ea typeface="Playfair Display Black"/>
                        <a:cs typeface="Playfair Display Black"/>
                        <a:sym typeface="Playfair Displ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2000">
                          <a:latin typeface="Bahnschrift" panose="020B0502040204020203" pitchFamily="34" charset="0"/>
                          <a:ea typeface="Playfair Display Black"/>
                          <a:cs typeface="Playfair Display Black"/>
                          <a:sym typeface="Playfair Display Black"/>
                        </a:rPr>
                        <a:t>B</a:t>
                      </a:r>
                      <a:endParaRPr sz="2000">
                        <a:latin typeface="Bahnschrift" panose="020B0502040204020203" pitchFamily="34" charset="0"/>
                        <a:ea typeface="Playfair Display Black"/>
                        <a:cs typeface="Playfair Display Black"/>
                        <a:sym typeface="Playfair Displ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2000">
                          <a:latin typeface="Bahnschrift" panose="020B0502040204020203" pitchFamily="34" charset="0"/>
                          <a:ea typeface="Playfair Display Black"/>
                          <a:cs typeface="Playfair Display Black"/>
                          <a:sym typeface="Playfair Display Black"/>
                        </a:rPr>
                        <a:t>C</a:t>
                      </a:r>
                      <a:endParaRPr sz="2000">
                        <a:latin typeface="Bahnschrift" panose="020B0502040204020203" pitchFamily="34" charset="0"/>
                        <a:ea typeface="Playfair Display Black"/>
                        <a:cs typeface="Playfair Display Black"/>
                        <a:sym typeface="Playfair Displ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2000">
                          <a:latin typeface="Bahnschrift" panose="020B0502040204020203" pitchFamily="34" charset="0"/>
                          <a:ea typeface="Playfair Display Black"/>
                          <a:cs typeface="Playfair Display Black"/>
                          <a:sym typeface="Playfair Display Black"/>
                        </a:rPr>
                        <a:t>D</a:t>
                      </a:r>
                      <a:endParaRPr sz="2000">
                        <a:latin typeface="Bahnschrift" panose="020B0502040204020203" pitchFamily="34" charset="0"/>
                        <a:ea typeface="Playfair Display Black"/>
                        <a:cs typeface="Playfair Display Black"/>
                        <a:sym typeface="Playfair Displ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2000">
                          <a:latin typeface="Bahnschrift" panose="020B0502040204020203" pitchFamily="34" charset="0"/>
                          <a:ea typeface="Playfair Display Black"/>
                          <a:cs typeface="Playfair Display Black"/>
                          <a:sym typeface="Playfair Display Black"/>
                        </a:rPr>
                        <a:t>E</a:t>
                      </a:r>
                      <a:endParaRPr sz="2000">
                        <a:latin typeface="Bahnschrift" panose="020B0502040204020203" pitchFamily="34" charset="0"/>
                        <a:ea typeface="Playfair Display Black"/>
                        <a:cs typeface="Playfair Display Black"/>
                        <a:sym typeface="Playfair Displ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2000">
                          <a:latin typeface="Bahnschrift" panose="020B0502040204020203" pitchFamily="34" charset="0"/>
                          <a:ea typeface="Playfair Display Black"/>
                          <a:cs typeface="Playfair Display Black"/>
                          <a:sym typeface="Playfair Display Black"/>
                        </a:rPr>
                        <a:t>F</a:t>
                      </a:r>
                      <a:endParaRPr sz="2000">
                        <a:latin typeface="Bahnschrift" panose="020B0502040204020203" pitchFamily="34" charset="0"/>
                        <a:ea typeface="Playfair Display Black"/>
                        <a:cs typeface="Playfair Display Black"/>
                        <a:sym typeface="Playfair Displ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2000">
                          <a:latin typeface="Bahnschrift" panose="020B0502040204020203" pitchFamily="34" charset="0"/>
                          <a:ea typeface="Playfair Display Black"/>
                          <a:cs typeface="Playfair Display Black"/>
                          <a:sym typeface="Playfair Display Black"/>
                        </a:rPr>
                        <a:t>G</a:t>
                      </a:r>
                      <a:endParaRPr sz="2000">
                        <a:latin typeface="Bahnschrift" panose="020B0502040204020203" pitchFamily="34" charset="0"/>
                        <a:ea typeface="Playfair Display Black"/>
                        <a:cs typeface="Playfair Display Black"/>
                        <a:sym typeface="Playfair Displ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2000">
                          <a:latin typeface="Bahnschrift" panose="020B0502040204020203" pitchFamily="34" charset="0"/>
                          <a:ea typeface="Playfair Display Black"/>
                          <a:cs typeface="Playfair Display Black"/>
                          <a:sym typeface="Playfair Display Black"/>
                        </a:rPr>
                        <a:t>H</a:t>
                      </a:r>
                      <a:endParaRPr sz="2000">
                        <a:latin typeface="Bahnschrift" panose="020B0502040204020203" pitchFamily="34" charset="0"/>
                        <a:ea typeface="Playfair Display Black"/>
                        <a:cs typeface="Playfair Display Black"/>
                        <a:sym typeface="Playfair Displ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2000">
                          <a:latin typeface="Bahnschrift" panose="020B0502040204020203" pitchFamily="34" charset="0"/>
                          <a:ea typeface="Playfair Display Black"/>
                          <a:cs typeface="Playfair Display Black"/>
                          <a:sym typeface="Playfair Display Black"/>
                        </a:rPr>
                        <a:t>I</a:t>
                      </a:r>
                      <a:endParaRPr sz="2000">
                        <a:latin typeface="Bahnschrift" panose="020B0502040204020203" pitchFamily="34" charset="0"/>
                        <a:ea typeface="Playfair Display Black"/>
                        <a:cs typeface="Playfair Display Black"/>
                        <a:sym typeface="Playfair Displ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2000">
                          <a:latin typeface="Bahnschrift" panose="020B0502040204020203" pitchFamily="34" charset="0"/>
                          <a:ea typeface="Playfair Display Black"/>
                          <a:cs typeface="Playfair Display Black"/>
                          <a:sym typeface="Playfair Display Black"/>
                        </a:rPr>
                        <a:t>J</a:t>
                      </a:r>
                      <a:endParaRPr sz="2000">
                        <a:latin typeface="Bahnschrift" panose="020B0502040204020203" pitchFamily="34" charset="0"/>
                        <a:ea typeface="Playfair Display Black"/>
                        <a:cs typeface="Playfair Display Black"/>
                        <a:sym typeface="Playfair Displ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2000">
                          <a:latin typeface="Bahnschrift" panose="020B0502040204020203" pitchFamily="34" charset="0"/>
                          <a:ea typeface="Playfair Display Black"/>
                          <a:cs typeface="Playfair Display Black"/>
                          <a:sym typeface="Playfair Display Black"/>
                        </a:rPr>
                        <a:t>K</a:t>
                      </a:r>
                      <a:endParaRPr sz="2000">
                        <a:latin typeface="Bahnschrift" panose="020B0502040204020203" pitchFamily="34" charset="0"/>
                        <a:ea typeface="Playfair Display Black"/>
                        <a:cs typeface="Playfair Display Black"/>
                        <a:sym typeface="Playfair Displ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2000">
                          <a:latin typeface="Bahnschrift" panose="020B0502040204020203" pitchFamily="34" charset="0"/>
                          <a:ea typeface="Playfair Display Black"/>
                          <a:cs typeface="Playfair Display Black"/>
                          <a:sym typeface="Playfair Display Black"/>
                        </a:rPr>
                        <a:t>L</a:t>
                      </a:r>
                      <a:endParaRPr sz="2000">
                        <a:latin typeface="Bahnschrift" panose="020B0502040204020203" pitchFamily="34" charset="0"/>
                        <a:ea typeface="Playfair Display Black"/>
                        <a:cs typeface="Playfair Display Black"/>
                        <a:sym typeface="Playfair Displ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2000">
                          <a:latin typeface="Bahnschrift" panose="020B0502040204020203" pitchFamily="34" charset="0"/>
                          <a:ea typeface="Playfair Display Black"/>
                          <a:cs typeface="Playfair Display Black"/>
                          <a:sym typeface="Playfair Display Black"/>
                        </a:rPr>
                        <a:t>M</a:t>
                      </a:r>
                      <a:endParaRPr sz="2000">
                        <a:latin typeface="Bahnschrift" panose="020B0502040204020203" pitchFamily="34" charset="0"/>
                        <a:ea typeface="Playfair Display Black"/>
                        <a:cs typeface="Playfair Display Black"/>
                        <a:sym typeface="Playfair Displ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2000" dirty="0">
                          <a:latin typeface="Bahnschrift" panose="020B0502040204020203" pitchFamily="34" charset="0"/>
                          <a:ea typeface="Playfair Display Black"/>
                          <a:cs typeface="Playfair Display Black"/>
                          <a:sym typeface="Playfair Display Black"/>
                        </a:rPr>
                        <a:t>1</a:t>
                      </a:r>
                      <a:endParaRPr sz="2000" dirty="0">
                        <a:latin typeface="Bahnschrift" panose="020B0502040204020203" pitchFamily="34" charset="0"/>
                        <a:ea typeface="Playfair Display Black"/>
                        <a:cs typeface="Playfair Display Black"/>
                        <a:sym typeface="Playfair Displ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2000" dirty="0">
                          <a:latin typeface="Bahnschrift" panose="020B0502040204020203" pitchFamily="34" charset="0"/>
                          <a:ea typeface="Playfair Display Black"/>
                          <a:cs typeface="Playfair Display Black"/>
                          <a:sym typeface="Playfair Display Black"/>
                        </a:rPr>
                        <a:t>2</a:t>
                      </a:r>
                      <a:endParaRPr sz="2000" dirty="0">
                        <a:latin typeface="Bahnschrift" panose="020B0502040204020203" pitchFamily="34" charset="0"/>
                        <a:ea typeface="Playfair Display Black"/>
                        <a:cs typeface="Playfair Display Black"/>
                        <a:sym typeface="Playfair Displ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2000">
                          <a:latin typeface="Bahnschrift" panose="020B0502040204020203" pitchFamily="34" charset="0"/>
                          <a:ea typeface="Playfair Display Black"/>
                          <a:cs typeface="Playfair Display Black"/>
                          <a:sym typeface="Playfair Display Black"/>
                        </a:rPr>
                        <a:t>3</a:t>
                      </a:r>
                      <a:endParaRPr sz="2000">
                        <a:latin typeface="Bahnschrift" panose="020B0502040204020203" pitchFamily="34" charset="0"/>
                        <a:ea typeface="Playfair Display Black"/>
                        <a:cs typeface="Playfair Display Black"/>
                        <a:sym typeface="Playfair Displ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2000">
                          <a:latin typeface="Bahnschrift" panose="020B0502040204020203" pitchFamily="34" charset="0"/>
                          <a:ea typeface="Playfair Display Black"/>
                          <a:cs typeface="Playfair Display Black"/>
                          <a:sym typeface="Playfair Display Black"/>
                        </a:rPr>
                        <a:t>4</a:t>
                      </a:r>
                      <a:endParaRPr sz="2000">
                        <a:latin typeface="Bahnschrift" panose="020B0502040204020203" pitchFamily="34" charset="0"/>
                        <a:ea typeface="Playfair Display Black"/>
                        <a:cs typeface="Playfair Display Black"/>
                        <a:sym typeface="Playfair Displ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2000" dirty="0">
                          <a:latin typeface="Bahnschrift" panose="020B0502040204020203" pitchFamily="34" charset="0"/>
                          <a:ea typeface="Playfair Display Black"/>
                          <a:cs typeface="Playfair Display Black"/>
                          <a:sym typeface="Playfair Display Black"/>
                        </a:rPr>
                        <a:t>5</a:t>
                      </a:r>
                      <a:endParaRPr sz="2000" dirty="0">
                        <a:latin typeface="Bahnschrift" panose="020B0502040204020203" pitchFamily="34" charset="0"/>
                        <a:ea typeface="Playfair Display Black"/>
                        <a:cs typeface="Playfair Display Black"/>
                        <a:sym typeface="Playfair Displ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2000">
                          <a:latin typeface="Bahnschrift" panose="020B0502040204020203" pitchFamily="34" charset="0"/>
                          <a:ea typeface="Playfair Display Black"/>
                          <a:cs typeface="Playfair Display Black"/>
                          <a:sym typeface="Playfair Display Black"/>
                        </a:rPr>
                        <a:t>6</a:t>
                      </a:r>
                      <a:endParaRPr sz="2000">
                        <a:latin typeface="Bahnschrift" panose="020B0502040204020203" pitchFamily="34" charset="0"/>
                        <a:ea typeface="Playfair Display Black"/>
                        <a:cs typeface="Playfair Display Black"/>
                        <a:sym typeface="Playfair Displ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2000">
                          <a:latin typeface="Bahnschrift" panose="020B0502040204020203" pitchFamily="34" charset="0"/>
                          <a:ea typeface="Playfair Display Black"/>
                          <a:cs typeface="Playfair Display Black"/>
                          <a:sym typeface="Playfair Display Black"/>
                        </a:rPr>
                        <a:t>7</a:t>
                      </a:r>
                      <a:endParaRPr sz="2000">
                        <a:latin typeface="Bahnschrift" panose="020B0502040204020203" pitchFamily="34" charset="0"/>
                        <a:ea typeface="Playfair Display Black"/>
                        <a:cs typeface="Playfair Display Black"/>
                        <a:sym typeface="Playfair Displ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2000">
                          <a:latin typeface="Bahnschrift" panose="020B0502040204020203" pitchFamily="34" charset="0"/>
                          <a:ea typeface="Playfair Display Black"/>
                          <a:cs typeface="Playfair Display Black"/>
                          <a:sym typeface="Playfair Display Black"/>
                        </a:rPr>
                        <a:t>8</a:t>
                      </a:r>
                      <a:endParaRPr sz="2000">
                        <a:latin typeface="Bahnschrift" panose="020B0502040204020203" pitchFamily="34" charset="0"/>
                        <a:ea typeface="Playfair Display Black"/>
                        <a:cs typeface="Playfair Display Black"/>
                        <a:sym typeface="Playfair Displ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2000">
                          <a:latin typeface="Bahnschrift" panose="020B0502040204020203" pitchFamily="34" charset="0"/>
                          <a:ea typeface="Playfair Display Black"/>
                          <a:cs typeface="Playfair Display Black"/>
                          <a:sym typeface="Playfair Display Black"/>
                        </a:rPr>
                        <a:t>9</a:t>
                      </a:r>
                      <a:endParaRPr sz="2000">
                        <a:latin typeface="Bahnschrift" panose="020B0502040204020203" pitchFamily="34" charset="0"/>
                        <a:ea typeface="Playfair Display Black"/>
                        <a:cs typeface="Playfair Display Black"/>
                        <a:sym typeface="Playfair Displ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2000">
                          <a:latin typeface="Bahnschrift" panose="020B0502040204020203" pitchFamily="34" charset="0"/>
                          <a:ea typeface="Playfair Display Black"/>
                          <a:cs typeface="Playfair Display Black"/>
                          <a:sym typeface="Playfair Display Black"/>
                        </a:rPr>
                        <a:t>10</a:t>
                      </a:r>
                      <a:endParaRPr sz="2000">
                        <a:latin typeface="Bahnschrift" panose="020B0502040204020203" pitchFamily="34" charset="0"/>
                        <a:ea typeface="Playfair Display Black"/>
                        <a:cs typeface="Playfair Display Black"/>
                        <a:sym typeface="Playfair Displ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2000">
                          <a:latin typeface="Bahnschrift" panose="020B0502040204020203" pitchFamily="34" charset="0"/>
                          <a:ea typeface="Playfair Display Black"/>
                          <a:cs typeface="Playfair Display Black"/>
                          <a:sym typeface="Playfair Display Black"/>
                        </a:rPr>
                        <a:t>11</a:t>
                      </a:r>
                      <a:endParaRPr sz="2000">
                        <a:latin typeface="Bahnschrift" panose="020B0502040204020203" pitchFamily="34" charset="0"/>
                        <a:ea typeface="Playfair Display Black"/>
                        <a:cs typeface="Playfair Display Black"/>
                        <a:sym typeface="Playfair Displ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2000">
                          <a:latin typeface="Bahnschrift" panose="020B0502040204020203" pitchFamily="34" charset="0"/>
                          <a:ea typeface="Playfair Display Black"/>
                          <a:cs typeface="Playfair Display Black"/>
                          <a:sym typeface="Playfair Display Black"/>
                        </a:rPr>
                        <a:t>12</a:t>
                      </a:r>
                      <a:endParaRPr sz="2000">
                        <a:latin typeface="Bahnschrift" panose="020B0502040204020203" pitchFamily="34" charset="0"/>
                        <a:ea typeface="Playfair Display Black"/>
                        <a:cs typeface="Playfair Display Black"/>
                        <a:sym typeface="Playfair Displ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2000" dirty="0">
                          <a:latin typeface="Bahnschrift" panose="020B0502040204020203" pitchFamily="34" charset="0"/>
                          <a:ea typeface="Playfair Display Black"/>
                          <a:cs typeface="Playfair Display Black"/>
                          <a:sym typeface="Playfair Display Black"/>
                        </a:rPr>
                        <a:t>13</a:t>
                      </a:r>
                      <a:endParaRPr sz="2000" dirty="0">
                        <a:latin typeface="Bahnschrift" panose="020B0502040204020203" pitchFamily="34" charset="0"/>
                        <a:ea typeface="Playfair Display Black"/>
                        <a:cs typeface="Playfair Display Black"/>
                        <a:sym typeface="Playfair Displ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3" name="Google Shape;123;p23"/>
          <p:cNvGraphicFramePr/>
          <p:nvPr/>
        </p:nvGraphicFramePr>
        <p:xfrm>
          <a:off x="240125" y="2647950"/>
          <a:ext cx="8663750" cy="11811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6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6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6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657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657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747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905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2000">
                          <a:latin typeface="Bahnschrift" panose="020B0502040204020203" pitchFamily="34" charset="0"/>
                          <a:ea typeface="Playfair Display Black"/>
                          <a:cs typeface="Playfair Display Black"/>
                          <a:sym typeface="Playfair Display Black"/>
                        </a:rPr>
                        <a:t>N</a:t>
                      </a:r>
                      <a:endParaRPr sz="2000">
                        <a:latin typeface="Bahnschrift" panose="020B0502040204020203" pitchFamily="34" charset="0"/>
                        <a:ea typeface="Playfair Display Black"/>
                        <a:cs typeface="Playfair Display Black"/>
                        <a:sym typeface="Playfair Displ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2000">
                          <a:latin typeface="Bahnschrift" panose="020B0502040204020203" pitchFamily="34" charset="0"/>
                          <a:ea typeface="Playfair Display Black"/>
                          <a:cs typeface="Playfair Display Black"/>
                          <a:sym typeface="Playfair Display Black"/>
                        </a:rPr>
                        <a:t>O</a:t>
                      </a:r>
                      <a:endParaRPr sz="2000">
                        <a:latin typeface="Bahnschrift" panose="020B0502040204020203" pitchFamily="34" charset="0"/>
                        <a:ea typeface="Playfair Display Black"/>
                        <a:cs typeface="Playfair Display Black"/>
                        <a:sym typeface="Playfair Displ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2000">
                          <a:latin typeface="Bahnschrift" panose="020B0502040204020203" pitchFamily="34" charset="0"/>
                          <a:ea typeface="Playfair Display Black"/>
                          <a:cs typeface="Playfair Display Black"/>
                          <a:sym typeface="Playfair Display Black"/>
                        </a:rPr>
                        <a:t>P</a:t>
                      </a:r>
                      <a:endParaRPr sz="2000">
                        <a:latin typeface="Bahnschrift" panose="020B0502040204020203" pitchFamily="34" charset="0"/>
                        <a:ea typeface="Playfair Display Black"/>
                        <a:cs typeface="Playfair Display Black"/>
                        <a:sym typeface="Playfair Displ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2000">
                          <a:latin typeface="Bahnschrift" panose="020B0502040204020203" pitchFamily="34" charset="0"/>
                          <a:ea typeface="Playfair Display Black"/>
                          <a:cs typeface="Playfair Display Black"/>
                          <a:sym typeface="Playfair Display Black"/>
                        </a:rPr>
                        <a:t>Q</a:t>
                      </a:r>
                      <a:endParaRPr sz="2000">
                        <a:latin typeface="Bahnschrift" panose="020B0502040204020203" pitchFamily="34" charset="0"/>
                        <a:ea typeface="Playfair Display Black"/>
                        <a:cs typeface="Playfair Display Black"/>
                        <a:sym typeface="Playfair Displ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2000">
                          <a:latin typeface="Bahnschrift" panose="020B0502040204020203" pitchFamily="34" charset="0"/>
                          <a:ea typeface="Playfair Display Black"/>
                          <a:cs typeface="Playfair Display Black"/>
                          <a:sym typeface="Playfair Display Black"/>
                        </a:rPr>
                        <a:t>R</a:t>
                      </a:r>
                      <a:endParaRPr sz="2000">
                        <a:latin typeface="Bahnschrift" panose="020B0502040204020203" pitchFamily="34" charset="0"/>
                        <a:ea typeface="Playfair Display Black"/>
                        <a:cs typeface="Playfair Display Black"/>
                        <a:sym typeface="Playfair Displ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2000">
                          <a:latin typeface="Bahnschrift" panose="020B0502040204020203" pitchFamily="34" charset="0"/>
                          <a:ea typeface="Playfair Display Black"/>
                          <a:cs typeface="Playfair Display Black"/>
                          <a:sym typeface="Playfair Display Black"/>
                        </a:rPr>
                        <a:t>S</a:t>
                      </a:r>
                      <a:endParaRPr sz="2000">
                        <a:latin typeface="Bahnschrift" panose="020B0502040204020203" pitchFamily="34" charset="0"/>
                        <a:ea typeface="Playfair Display Black"/>
                        <a:cs typeface="Playfair Display Black"/>
                        <a:sym typeface="Playfair Displ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2000">
                          <a:latin typeface="Bahnschrift" panose="020B0502040204020203" pitchFamily="34" charset="0"/>
                          <a:ea typeface="Playfair Display Black"/>
                          <a:cs typeface="Playfair Display Black"/>
                          <a:sym typeface="Playfair Display Black"/>
                        </a:rPr>
                        <a:t>T</a:t>
                      </a:r>
                      <a:endParaRPr sz="2000">
                        <a:latin typeface="Bahnschrift" panose="020B0502040204020203" pitchFamily="34" charset="0"/>
                        <a:ea typeface="Playfair Display Black"/>
                        <a:cs typeface="Playfair Display Black"/>
                        <a:sym typeface="Playfair Displ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2000">
                          <a:latin typeface="Bahnschrift" panose="020B0502040204020203" pitchFamily="34" charset="0"/>
                          <a:ea typeface="Playfair Display Black"/>
                          <a:cs typeface="Playfair Display Black"/>
                          <a:sym typeface="Playfair Display Black"/>
                        </a:rPr>
                        <a:t>U</a:t>
                      </a:r>
                      <a:endParaRPr sz="2000">
                        <a:latin typeface="Bahnschrift" panose="020B0502040204020203" pitchFamily="34" charset="0"/>
                        <a:ea typeface="Playfair Display Black"/>
                        <a:cs typeface="Playfair Display Black"/>
                        <a:sym typeface="Playfair Displ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2000">
                          <a:latin typeface="Bahnschrift" panose="020B0502040204020203" pitchFamily="34" charset="0"/>
                          <a:ea typeface="Playfair Display Black"/>
                          <a:cs typeface="Playfair Display Black"/>
                          <a:sym typeface="Playfair Display Black"/>
                        </a:rPr>
                        <a:t>V</a:t>
                      </a:r>
                      <a:endParaRPr sz="2000">
                        <a:latin typeface="Bahnschrift" panose="020B0502040204020203" pitchFamily="34" charset="0"/>
                        <a:ea typeface="Playfair Display Black"/>
                        <a:cs typeface="Playfair Display Black"/>
                        <a:sym typeface="Playfair Displ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2000">
                          <a:latin typeface="Bahnschrift" panose="020B0502040204020203" pitchFamily="34" charset="0"/>
                          <a:ea typeface="Playfair Display Black"/>
                          <a:cs typeface="Playfair Display Black"/>
                          <a:sym typeface="Playfair Display Black"/>
                        </a:rPr>
                        <a:t>W</a:t>
                      </a:r>
                      <a:endParaRPr sz="2000">
                        <a:latin typeface="Bahnschrift" panose="020B0502040204020203" pitchFamily="34" charset="0"/>
                        <a:ea typeface="Playfair Display Black"/>
                        <a:cs typeface="Playfair Display Black"/>
                        <a:sym typeface="Playfair Displ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2000">
                          <a:latin typeface="Bahnschrift" panose="020B0502040204020203" pitchFamily="34" charset="0"/>
                          <a:ea typeface="Playfair Display Black"/>
                          <a:cs typeface="Playfair Display Black"/>
                          <a:sym typeface="Playfair Display Black"/>
                        </a:rPr>
                        <a:t>X</a:t>
                      </a:r>
                      <a:endParaRPr sz="2000">
                        <a:latin typeface="Bahnschrift" panose="020B0502040204020203" pitchFamily="34" charset="0"/>
                        <a:ea typeface="Playfair Display Black"/>
                        <a:cs typeface="Playfair Display Black"/>
                        <a:sym typeface="Playfair Displ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2000">
                          <a:latin typeface="Bahnschrift" panose="020B0502040204020203" pitchFamily="34" charset="0"/>
                          <a:ea typeface="Playfair Display Black"/>
                          <a:cs typeface="Playfair Display Black"/>
                          <a:sym typeface="Playfair Display Black"/>
                        </a:rPr>
                        <a:t>Y</a:t>
                      </a:r>
                      <a:endParaRPr sz="2000">
                        <a:latin typeface="Bahnschrift" panose="020B0502040204020203" pitchFamily="34" charset="0"/>
                        <a:ea typeface="Playfair Display Black"/>
                        <a:cs typeface="Playfair Display Black"/>
                        <a:sym typeface="Playfair Displ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2000">
                          <a:latin typeface="Bahnschrift" panose="020B0502040204020203" pitchFamily="34" charset="0"/>
                          <a:ea typeface="Playfair Display Black"/>
                          <a:cs typeface="Playfair Display Black"/>
                          <a:sym typeface="Playfair Display Black"/>
                        </a:rPr>
                        <a:t>Z</a:t>
                      </a:r>
                      <a:endParaRPr sz="2000">
                        <a:latin typeface="Bahnschrift" panose="020B0502040204020203" pitchFamily="34" charset="0"/>
                        <a:ea typeface="Playfair Display Black"/>
                        <a:cs typeface="Playfair Display Black"/>
                        <a:sym typeface="Playfair Displ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2000">
                          <a:latin typeface="Bahnschrift" panose="020B0502040204020203" pitchFamily="34" charset="0"/>
                          <a:ea typeface="Playfair Display Black"/>
                          <a:cs typeface="Playfair Display Black"/>
                          <a:sym typeface="Playfair Display Black"/>
                        </a:rPr>
                        <a:t>14</a:t>
                      </a:r>
                      <a:endParaRPr sz="2000">
                        <a:latin typeface="Bahnschrift" panose="020B0502040204020203" pitchFamily="34" charset="0"/>
                        <a:ea typeface="Playfair Display Black"/>
                        <a:cs typeface="Playfair Display Black"/>
                        <a:sym typeface="Playfair Displ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2000">
                          <a:latin typeface="Bahnschrift" panose="020B0502040204020203" pitchFamily="34" charset="0"/>
                          <a:ea typeface="Playfair Display Black"/>
                          <a:cs typeface="Playfair Display Black"/>
                          <a:sym typeface="Playfair Display Black"/>
                        </a:rPr>
                        <a:t>15</a:t>
                      </a:r>
                      <a:endParaRPr sz="2000">
                        <a:latin typeface="Bahnschrift" panose="020B0502040204020203" pitchFamily="34" charset="0"/>
                        <a:ea typeface="Playfair Display Black"/>
                        <a:cs typeface="Playfair Display Black"/>
                        <a:sym typeface="Playfair Displ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2000" dirty="0">
                          <a:latin typeface="Bahnschrift" panose="020B0502040204020203" pitchFamily="34" charset="0"/>
                          <a:ea typeface="Playfair Display Black"/>
                          <a:cs typeface="Playfair Display Black"/>
                          <a:sym typeface="Playfair Display Black"/>
                        </a:rPr>
                        <a:t>16</a:t>
                      </a:r>
                      <a:endParaRPr sz="2000" dirty="0">
                        <a:latin typeface="Bahnschrift" panose="020B0502040204020203" pitchFamily="34" charset="0"/>
                        <a:ea typeface="Playfair Display Black"/>
                        <a:cs typeface="Playfair Display Black"/>
                        <a:sym typeface="Playfair Displ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2000">
                          <a:latin typeface="Bahnschrift" panose="020B0502040204020203" pitchFamily="34" charset="0"/>
                          <a:ea typeface="Playfair Display Black"/>
                          <a:cs typeface="Playfair Display Black"/>
                          <a:sym typeface="Playfair Display Black"/>
                        </a:rPr>
                        <a:t>17</a:t>
                      </a:r>
                      <a:endParaRPr sz="2000">
                        <a:latin typeface="Bahnschrift" panose="020B0502040204020203" pitchFamily="34" charset="0"/>
                        <a:ea typeface="Playfair Display Black"/>
                        <a:cs typeface="Playfair Display Black"/>
                        <a:sym typeface="Playfair Displ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2000">
                          <a:latin typeface="Bahnschrift" panose="020B0502040204020203" pitchFamily="34" charset="0"/>
                          <a:ea typeface="Playfair Display Black"/>
                          <a:cs typeface="Playfair Display Black"/>
                          <a:sym typeface="Playfair Display Black"/>
                        </a:rPr>
                        <a:t>18</a:t>
                      </a:r>
                      <a:endParaRPr sz="2000">
                        <a:latin typeface="Bahnschrift" panose="020B0502040204020203" pitchFamily="34" charset="0"/>
                        <a:ea typeface="Playfair Display Black"/>
                        <a:cs typeface="Playfair Display Black"/>
                        <a:sym typeface="Playfair Displ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2000">
                          <a:latin typeface="Bahnschrift" panose="020B0502040204020203" pitchFamily="34" charset="0"/>
                          <a:ea typeface="Playfair Display Black"/>
                          <a:cs typeface="Playfair Display Black"/>
                          <a:sym typeface="Playfair Display Black"/>
                        </a:rPr>
                        <a:t>19</a:t>
                      </a:r>
                      <a:endParaRPr sz="2000">
                        <a:latin typeface="Bahnschrift" panose="020B0502040204020203" pitchFamily="34" charset="0"/>
                        <a:ea typeface="Playfair Display Black"/>
                        <a:cs typeface="Playfair Display Black"/>
                        <a:sym typeface="Playfair Displ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2000">
                          <a:latin typeface="Bahnschrift" panose="020B0502040204020203" pitchFamily="34" charset="0"/>
                          <a:ea typeface="Playfair Display Black"/>
                          <a:cs typeface="Playfair Display Black"/>
                          <a:sym typeface="Playfair Display Black"/>
                        </a:rPr>
                        <a:t>20</a:t>
                      </a:r>
                      <a:endParaRPr sz="2000">
                        <a:latin typeface="Bahnschrift" panose="020B0502040204020203" pitchFamily="34" charset="0"/>
                        <a:ea typeface="Playfair Display Black"/>
                        <a:cs typeface="Playfair Display Black"/>
                        <a:sym typeface="Playfair Displ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2000">
                          <a:latin typeface="Bahnschrift" panose="020B0502040204020203" pitchFamily="34" charset="0"/>
                          <a:ea typeface="Playfair Display Black"/>
                          <a:cs typeface="Playfair Display Black"/>
                          <a:sym typeface="Playfair Display Black"/>
                        </a:rPr>
                        <a:t>21</a:t>
                      </a:r>
                      <a:endParaRPr sz="2000">
                        <a:latin typeface="Bahnschrift" panose="020B0502040204020203" pitchFamily="34" charset="0"/>
                        <a:ea typeface="Playfair Display Black"/>
                        <a:cs typeface="Playfair Display Black"/>
                        <a:sym typeface="Playfair Displ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2000">
                          <a:latin typeface="Bahnschrift" panose="020B0502040204020203" pitchFamily="34" charset="0"/>
                          <a:ea typeface="Playfair Display Black"/>
                          <a:cs typeface="Playfair Display Black"/>
                          <a:sym typeface="Playfair Display Black"/>
                        </a:rPr>
                        <a:t>22</a:t>
                      </a:r>
                      <a:endParaRPr sz="2000">
                        <a:latin typeface="Bahnschrift" panose="020B0502040204020203" pitchFamily="34" charset="0"/>
                        <a:ea typeface="Playfair Display Black"/>
                        <a:cs typeface="Playfair Display Black"/>
                        <a:sym typeface="Playfair Displ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2000">
                          <a:latin typeface="Bahnschrift" panose="020B0502040204020203" pitchFamily="34" charset="0"/>
                          <a:ea typeface="Playfair Display Black"/>
                          <a:cs typeface="Playfair Display Black"/>
                          <a:sym typeface="Playfair Display Black"/>
                        </a:rPr>
                        <a:t>23</a:t>
                      </a:r>
                      <a:endParaRPr sz="2000">
                        <a:latin typeface="Bahnschrift" panose="020B0502040204020203" pitchFamily="34" charset="0"/>
                        <a:ea typeface="Playfair Display Black"/>
                        <a:cs typeface="Playfair Display Black"/>
                        <a:sym typeface="Playfair Displ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2000">
                          <a:latin typeface="Bahnschrift" panose="020B0502040204020203" pitchFamily="34" charset="0"/>
                          <a:ea typeface="Playfair Display Black"/>
                          <a:cs typeface="Playfair Display Black"/>
                          <a:sym typeface="Playfair Display Black"/>
                        </a:rPr>
                        <a:t>24</a:t>
                      </a:r>
                      <a:endParaRPr sz="2000">
                        <a:latin typeface="Bahnschrift" panose="020B0502040204020203" pitchFamily="34" charset="0"/>
                        <a:ea typeface="Playfair Display Black"/>
                        <a:cs typeface="Playfair Display Black"/>
                        <a:sym typeface="Playfair Displ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2000">
                          <a:latin typeface="Bahnschrift" panose="020B0502040204020203" pitchFamily="34" charset="0"/>
                          <a:ea typeface="Playfair Display Black"/>
                          <a:cs typeface="Playfair Display Black"/>
                          <a:sym typeface="Playfair Display Black"/>
                        </a:rPr>
                        <a:t>25</a:t>
                      </a:r>
                      <a:endParaRPr sz="2000">
                        <a:latin typeface="Bahnschrift" panose="020B0502040204020203" pitchFamily="34" charset="0"/>
                        <a:ea typeface="Playfair Display Black"/>
                        <a:cs typeface="Playfair Display Black"/>
                        <a:sym typeface="Playfair Displ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2000" dirty="0">
                          <a:latin typeface="Bahnschrift" panose="020B0502040204020203" pitchFamily="34" charset="0"/>
                          <a:ea typeface="Playfair Display Black"/>
                          <a:cs typeface="Playfair Display Black"/>
                          <a:sym typeface="Playfair Display Black"/>
                        </a:rPr>
                        <a:t>26</a:t>
                      </a:r>
                      <a:endParaRPr sz="2000" dirty="0">
                        <a:latin typeface="Bahnschrift" panose="020B0502040204020203" pitchFamily="34" charset="0"/>
                        <a:ea typeface="Playfair Display Black"/>
                        <a:cs typeface="Playfair Display Black"/>
                        <a:sym typeface="Playfair Display Blac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b="1">
                <a:latin typeface="Bahnschrift" panose="020B0502040204020203" pitchFamily="34" charset="0"/>
              </a:rPr>
              <a:t>Juguem amb un bitllet!</a:t>
            </a:r>
            <a:endParaRPr b="1">
              <a:latin typeface="Bahnschrift" panose="020B0502040204020203" pitchFamily="34" charset="0"/>
            </a:endParaRPr>
          </a:p>
        </p:txBody>
      </p:sp>
      <p:sp>
        <p:nvSpPr>
          <p:cNvPr id="129" name="Google Shape;129;p24"/>
          <p:cNvSpPr txBox="1"/>
          <p:nvPr/>
        </p:nvSpPr>
        <p:spPr>
          <a:xfrm>
            <a:off x="311700" y="1191125"/>
            <a:ext cx="8306520" cy="2377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layfair Display"/>
              <a:buChar char="❖"/>
            </a:pPr>
            <a:r>
              <a:rPr lang="ca" sz="1900" dirty="0">
                <a:latin typeface="Bahnschrift" panose="020B0502040204020203" pitchFamily="34" charset="0"/>
                <a:ea typeface="Playfair Display"/>
                <a:cs typeface="Playfair Display"/>
                <a:sym typeface="Playfair Display"/>
              </a:rPr>
              <a:t>Us heu fixat en què tots els bitllets d'euro tenen un número de sèrie?</a:t>
            </a:r>
            <a:endParaRPr sz="1900" dirty="0">
              <a:latin typeface="Bahnschrift" panose="020B0502040204020203" pitchFamily="34" charset="0"/>
              <a:ea typeface="Playfair Display"/>
              <a:cs typeface="Playfair Display"/>
              <a:sym typeface="Playfair Display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layfair Display"/>
              <a:buChar char="❖"/>
            </a:pPr>
            <a:r>
              <a:rPr lang="ca" sz="1900" dirty="0">
                <a:latin typeface="Bahnschrift" panose="020B0502040204020203" pitchFamily="34" charset="0"/>
                <a:ea typeface="Playfair Display"/>
                <a:cs typeface="Playfair Display"/>
                <a:sym typeface="Playfair Display"/>
              </a:rPr>
              <a:t>I que aquest número de sèrie té 2 lletres?</a:t>
            </a:r>
            <a:endParaRPr sz="1900" dirty="0">
              <a:latin typeface="Bahnschrift" panose="020B0502040204020203" pitchFamily="34" charset="0"/>
              <a:ea typeface="Playfair Display"/>
              <a:cs typeface="Playfair Display"/>
              <a:sym typeface="Playfair Display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layfair Display"/>
              <a:buChar char="❖"/>
            </a:pPr>
            <a:r>
              <a:rPr lang="ca" sz="1900" dirty="0">
                <a:latin typeface="Bahnschrift" panose="020B0502040204020203" pitchFamily="34" charset="0"/>
                <a:ea typeface="Playfair Display"/>
                <a:cs typeface="Playfair Display"/>
                <a:sym typeface="Playfair Display"/>
              </a:rPr>
              <a:t>Cal substituir cada lletra per la seva posició en l'odre alfabètic:</a:t>
            </a:r>
          </a:p>
          <a:p>
            <a:pPr marL="1079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</a:pPr>
            <a:r>
              <a:rPr lang="ca" sz="1900" dirty="0">
                <a:latin typeface="Bahnschrift" panose="020B0502040204020203" pitchFamily="34" charset="0"/>
                <a:ea typeface="Playfair Display"/>
                <a:cs typeface="Playfair Display"/>
                <a:sym typeface="Playfair Display"/>
              </a:rPr>
              <a:t>      A=1, B=2, C=2, ... Z=26</a:t>
            </a:r>
            <a:endParaRPr sz="1900" dirty="0">
              <a:latin typeface="Bahnschrift" panose="020B0502040204020203" pitchFamily="34" charset="0"/>
              <a:ea typeface="Playfair Display"/>
              <a:cs typeface="Playfair Display"/>
              <a:sym typeface="Playfair Display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layfair Display"/>
              <a:buChar char="❖"/>
            </a:pPr>
            <a:r>
              <a:rPr lang="ca" sz="1900" dirty="0">
                <a:latin typeface="Bahnschrift" panose="020B0502040204020203" pitchFamily="34" charset="0"/>
                <a:ea typeface="Playfair Display"/>
                <a:cs typeface="Playfair Display"/>
                <a:sym typeface="Playfair Display"/>
              </a:rPr>
              <a:t>I ara... sumeu les lletres i els números del número de sèrie... </a:t>
            </a:r>
            <a:endParaRPr sz="1900" dirty="0">
              <a:latin typeface="Bahnschrift" panose="020B0502040204020203" pitchFamily="34" charset="0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/>
          <p:nvPr/>
        </p:nvSpPr>
        <p:spPr>
          <a:xfrm>
            <a:off x="11300" y="3783500"/>
            <a:ext cx="8806200" cy="134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3800" y="3888270"/>
            <a:ext cx="1391850" cy="899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89640" y="286740"/>
            <a:ext cx="1386720" cy="103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71760" y="2665710"/>
            <a:ext cx="1261711" cy="1117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6080" y="4021920"/>
            <a:ext cx="1445310" cy="1018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69040" y="3847230"/>
            <a:ext cx="1713149" cy="108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413800" y="1422630"/>
            <a:ext cx="1413450" cy="141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494160" y="2878200"/>
            <a:ext cx="1072440" cy="905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538520" y="1335420"/>
            <a:ext cx="1500660" cy="1500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9440" y="2836620"/>
            <a:ext cx="1514160" cy="90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21974" y="286750"/>
            <a:ext cx="1160408" cy="114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201919" y="152400"/>
            <a:ext cx="1261724" cy="1286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039163" y="306113"/>
            <a:ext cx="1713150" cy="978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69000" y="1714477"/>
            <a:ext cx="1382400" cy="97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248865" y="1499544"/>
            <a:ext cx="1261725" cy="1259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005251" y="3869257"/>
            <a:ext cx="1160400" cy="1170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3;p14">
            <a:extLst>
              <a:ext uri="{FF2B5EF4-FFF2-40B4-BE49-F238E27FC236}">
                <a16:creationId xmlns:a16="http://schemas.microsoft.com/office/drawing/2014/main" id="{66850112-C23B-4DDF-9401-A81C09C7AF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70887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b="1" dirty="0">
                <a:solidFill>
                  <a:srgbClr val="3333CC"/>
                </a:solidFill>
                <a:latin typeface="Bahnschrift" panose="020B0502040204020203" pitchFamily="34" charset="0"/>
              </a:rPr>
              <a:t>Què és la matemàgia?</a:t>
            </a:r>
            <a:endParaRPr b="1" dirty="0">
              <a:solidFill>
                <a:srgbClr val="3333CC"/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Google Shape;64;p14">
            <a:extLst>
              <a:ext uri="{FF2B5EF4-FFF2-40B4-BE49-F238E27FC236}">
                <a16:creationId xmlns:a16="http://schemas.microsoft.com/office/drawing/2014/main" id="{DB43AC17-D9CA-9E50-1467-324A8300A41A}"/>
              </a:ext>
            </a:extLst>
          </p:cNvPr>
          <p:cNvSpPr txBox="1"/>
          <p:nvPr/>
        </p:nvSpPr>
        <p:spPr>
          <a:xfrm>
            <a:off x="311700" y="1116625"/>
            <a:ext cx="426030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64221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ca" sz="1800" dirty="0">
                <a:solidFill>
                  <a:schemeClr val="dk1"/>
                </a:solidFill>
                <a:latin typeface="Bahnschrift" panose="020B0502040204020203" pitchFamily="34" charset="0"/>
                <a:ea typeface="Playfair Display"/>
                <a:cs typeface="Playfair Display"/>
                <a:sym typeface="Playfair Display"/>
              </a:rPr>
              <a:t>La matemàgia és el conjunt d’accions que porten a sorprendre, il·lusionar i enganyar fent servir mecanismes desconeguts per al públic (professors i alumnes), basats en propietats matemàtiques.</a:t>
            </a:r>
            <a:endParaRPr sz="1800" dirty="0">
              <a:latin typeface="Bahnschrift" panose="020B0502040204020203" pitchFamily="34" charset="0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6" name="Imatge 5">
            <a:extLst>
              <a:ext uri="{FF2B5EF4-FFF2-40B4-BE49-F238E27FC236}">
                <a16:creationId xmlns:a16="http://schemas.microsoft.com/office/drawing/2014/main" id="{2BFDD879-DD24-06A9-B5D7-932C9EFCA1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908" r="26340" b="49020"/>
          <a:stretch/>
        </p:blipFill>
        <p:spPr>
          <a:xfrm>
            <a:off x="5224183" y="635085"/>
            <a:ext cx="3476065" cy="387332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/>
          <p:nvPr/>
        </p:nvSpPr>
        <p:spPr>
          <a:xfrm>
            <a:off x="11300" y="3783500"/>
            <a:ext cx="8806200" cy="134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6"/>
          <p:cNvSpPr/>
          <p:nvPr/>
        </p:nvSpPr>
        <p:spPr>
          <a:xfrm>
            <a:off x="11300" y="3979150"/>
            <a:ext cx="8806200" cy="11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0600" y="3889080"/>
            <a:ext cx="1391850" cy="899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63480" y="658260"/>
            <a:ext cx="1386720" cy="103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71760" y="2277720"/>
            <a:ext cx="1261711" cy="1117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46320" y="3006180"/>
            <a:ext cx="1713149" cy="108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05400" y="584550"/>
            <a:ext cx="1500660" cy="1500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56200" y="3435480"/>
            <a:ext cx="1514160" cy="90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5340" y="584552"/>
            <a:ext cx="1095874" cy="108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374160" y="1425750"/>
            <a:ext cx="1618306" cy="114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/>
          <p:nvPr/>
        </p:nvSpPr>
        <p:spPr>
          <a:xfrm>
            <a:off x="11300" y="3783500"/>
            <a:ext cx="8806200" cy="134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7"/>
          <p:cNvSpPr/>
          <p:nvPr/>
        </p:nvSpPr>
        <p:spPr>
          <a:xfrm>
            <a:off x="11300" y="3979150"/>
            <a:ext cx="8806200" cy="11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0" name="Google Shape;17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4160" y="3940110"/>
            <a:ext cx="1391850" cy="899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14480" y="286740"/>
            <a:ext cx="1386720" cy="103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47400" y="2214540"/>
            <a:ext cx="1261711" cy="1117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5360" y="1809540"/>
            <a:ext cx="1413450" cy="141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63880" y="3330990"/>
            <a:ext cx="1072440" cy="905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91280" y="1317600"/>
            <a:ext cx="1500660" cy="1500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7076" y="81367"/>
            <a:ext cx="1413450" cy="1441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91276" y="3783507"/>
            <a:ext cx="1160400" cy="1170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/>
          <p:nvPr/>
        </p:nvSpPr>
        <p:spPr>
          <a:xfrm>
            <a:off x="11300" y="3783500"/>
            <a:ext cx="8806200" cy="134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8"/>
          <p:cNvSpPr/>
          <p:nvPr/>
        </p:nvSpPr>
        <p:spPr>
          <a:xfrm>
            <a:off x="11300" y="3979150"/>
            <a:ext cx="8806200" cy="11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" name="Google Shape;18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28120" y="3121470"/>
            <a:ext cx="1391850" cy="899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6160" y="3618000"/>
            <a:ext cx="1445310" cy="1018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83440" y="2038770"/>
            <a:ext cx="1713149" cy="108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91400" y="1818990"/>
            <a:ext cx="1413450" cy="141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40120" y="1198260"/>
            <a:ext cx="1500660" cy="1500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3050" y="276225"/>
            <a:ext cx="2005281" cy="114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90369" y="230325"/>
            <a:ext cx="1618107" cy="114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07876" y="3542457"/>
            <a:ext cx="1160400" cy="1170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/>
          <p:nvPr/>
        </p:nvSpPr>
        <p:spPr>
          <a:xfrm>
            <a:off x="11300" y="3783500"/>
            <a:ext cx="8806200" cy="134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9"/>
          <p:cNvSpPr/>
          <p:nvPr/>
        </p:nvSpPr>
        <p:spPr>
          <a:xfrm>
            <a:off x="11300" y="3979150"/>
            <a:ext cx="8806200" cy="114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8" name="Google Shape;19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8960" y="2524230"/>
            <a:ext cx="1391850" cy="899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83720" y="509760"/>
            <a:ext cx="1261711" cy="1117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19160" y="3679560"/>
            <a:ext cx="1445310" cy="1018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46960" y="2341980"/>
            <a:ext cx="1713149" cy="108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23680" y="1068660"/>
            <a:ext cx="1072440" cy="905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7880" y="1974240"/>
            <a:ext cx="1514160" cy="90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10940" y="367669"/>
            <a:ext cx="1261725" cy="1259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60101" y="3679557"/>
            <a:ext cx="1160400" cy="1170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/>
          <p:nvPr/>
        </p:nvSpPr>
        <p:spPr>
          <a:xfrm>
            <a:off x="11300" y="3783500"/>
            <a:ext cx="8806200" cy="134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1" name="Google Shape;21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3800" y="3888270"/>
            <a:ext cx="1391850" cy="899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89640" y="286740"/>
            <a:ext cx="1386720" cy="103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71760" y="2665710"/>
            <a:ext cx="1261711" cy="1117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6080" y="4021920"/>
            <a:ext cx="1445310" cy="1018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69040" y="3847230"/>
            <a:ext cx="1713149" cy="108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413800" y="1422630"/>
            <a:ext cx="1413450" cy="141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494160" y="2878200"/>
            <a:ext cx="1072440" cy="905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538520" y="1335420"/>
            <a:ext cx="1500660" cy="1500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9440" y="2836620"/>
            <a:ext cx="1514160" cy="90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21974" y="286750"/>
            <a:ext cx="1160408" cy="114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201919" y="152400"/>
            <a:ext cx="1261724" cy="1286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039163" y="306113"/>
            <a:ext cx="1713150" cy="978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69000" y="1714477"/>
            <a:ext cx="1382400" cy="97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248865" y="1499544"/>
            <a:ext cx="1261725" cy="1259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005251" y="3869257"/>
            <a:ext cx="1160400" cy="1170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513" y="715450"/>
            <a:ext cx="382097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30;p31">
            <a:extLst>
              <a:ext uri="{FF2B5EF4-FFF2-40B4-BE49-F238E27FC236}">
                <a16:creationId xmlns:a16="http://schemas.microsoft.com/office/drawing/2014/main" id="{E4EACE7F-733F-1CB1-7DB5-4FE32A4469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dirty="0">
                <a:latin typeface="Bahnschrift" panose="020B0502040204020203" pitchFamily="34" charset="0"/>
              </a:rPr>
              <a:t>Vermelles … o negres?</a:t>
            </a:r>
            <a:endParaRPr dirty="0"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6;p32">
            <a:extLst>
              <a:ext uri="{FF2B5EF4-FFF2-40B4-BE49-F238E27FC236}">
                <a16:creationId xmlns:a16="http://schemas.microsoft.com/office/drawing/2014/main" id="{B6F02D35-418B-0395-60BD-2998D3ACEE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ca" sz="4840" dirty="0">
                <a:latin typeface="Bahnschrift" panose="020B0502040204020203" pitchFamily="34" charset="0"/>
              </a:rPr>
              <a:t>Sabem què passarà d’aquí uns minuts …</a:t>
            </a:r>
            <a:endParaRPr sz="4840" dirty="0"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tge 3">
            <a:extLst>
              <a:ext uri="{FF2B5EF4-FFF2-40B4-BE49-F238E27FC236}">
                <a16:creationId xmlns:a16="http://schemas.microsoft.com/office/drawing/2014/main" id="{3E6D580C-32AD-0B8F-C62C-78D11FA9B0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86" b="9506"/>
          <a:stretch/>
        </p:blipFill>
        <p:spPr>
          <a:xfrm>
            <a:off x="1054070" y="333322"/>
            <a:ext cx="7693114" cy="447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5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mpound Interest: International Day of Women &amp; Girls in Science: The women  of the periodic table">
            <a:extLst>
              <a:ext uri="{FF2B5EF4-FFF2-40B4-BE49-F238E27FC236}">
                <a16:creationId xmlns:a16="http://schemas.microsoft.com/office/drawing/2014/main" id="{57819EA2-5709-506E-0F6E-E251918F1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719" y="91440"/>
            <a:ext cx="6786562" cy="479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9688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3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475" y="121424"/>
            <a:ext cx="3399416" cy="4808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3"/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9125" y="121424"/>
            <a:ext cx="3399416" cy="480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85CB6E0F-AD35-E417-0CBF-21A56CC353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93937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b="1" dirty="0">
                <a:solidFill>
                  <a:srgbClr val="8BC145"/>
                </a:solidFill>
                <a:latin typeface="Bahnschrift" panose="020B0502040204020203" pitchFamily="34" charset="0"/>
              </a:rPr>
              <a:t>Matemàgia: art o ciència?</a:t>
            </a:r>
            <a:endParaRPr b="1" dirty="0">
              <a:solidFill>
                <a:srgbClr val="8BC145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Google Shape;71;p15">
            <a:extLst>
              <a:ext uri="{FF2B5EF4-FFF2-40B4-BE49-F238E27FC236}">
                <a16:creationId xmlns:a16="http://schemas.microsoft.com/office/drawing/2014/main" id="{A5F4353D-5CBC-82B0-A071-5A6FEEAD7C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64221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ca" dirty="0">
                <a:solidFill>
                  <a:schemeClr val="dk1"/>
                </a:solidFill>
                <a:latin typeface="Bahnschrift" panose="020B0502040204020203" pitchFamily="34" charset="0"/>
              </a:rPr>
              <a:t>Totes dues coses a l’hora!</a:t>
            </a:r>
            <a:endParaRPr dirty="0">
              <a:solidFill>
                <a:schemeClr val="dk1"/>
              </a:solidFill>
              <a:latin typeface="Bahnschrift" panose="020B0502040204020203" pitchFamily="34" charset="0"/>
            </a:endParaRPr>
          </a:p>
          <a:p>
            <a:pPr marL="64221" lvl="0" indent="0" algn="l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ca" dirty="0">
                <a:solidFill>
                  <a:schemeClr val="dk1"/>
                </a:solidFill>
                <a:latin typeface="Bahnschrift" panose="020B0502040204020203" pitchFamily="34" charset="0"/>
              </a:rPr>
              <a:t>Jocs de mans i il·lusions basats en principis matemàtics.</a:t>
            </a:r>
          </a:p>
          <a:p>
            <a:pPr marL="64221" lvl="0" indent="0" algn="l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ca" dirty="0">
                <a:solidFill>
                  <a:schemeClr val="dk1"/>
                </a:solidFill>
                <a:latin typeface="Bahnschrift" panose="020B0502040204020203" pitchFamily="34" charset="0"/>
              </a:rPr>
              <a:t>   Per exemple:</a:t>
            </a:r>
            <a:endParaRPr dirty="0">
              <a:solidFill>
                <a:schemeClr val="dk1"/>
              </a:solidFill>
              <a:latin typeface="Bahnschrift" panose="020B0502040204020203" pitchFamily="34" charset="0"/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Char char="➢"/>
            </a:pPr>
            <a:r>
              <a:rPr lang="ca" dirty="0">
                <a:solidFill>
                  <a:schemeClr val="dk1"/>
                </a:solidFill>
                <a:latin typeface="Bahnschrift" panose="020B0502040204020203" pitchFamily="34" charset="0"/>
              </a:rPr>
              <a:t>Màgia amb números</a:t>
            </a:r>
            <a:endParaRPr dirty="0">
              <a:solidFill>
                <a:schemeClr val="dk1"/>
              </a:solidFill>
              <a:latin typeface="Bahnschrift" panose="020B0502040204020203" pitchFamily="34" charset="0"/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Char char="➢"/>
            </a:pPr>
            <a:r>
              <a:rPr lang="ca" dirty="0">
                <a:solidFill>
                  <a:schemeClr val="dk1"/>
                </a:solidFill>
                <a:latin typeface="Bahnschrift" panose="020B0502040204020203" pitchFamily="34" charset="0"/>
              </a:rPr>
              <a:t>Màgia de les formes</a:t>
            </a:r>
            <a:endParaRPr dirty="0">
              <a:solidFill>
                <a:schemeClr val="dk1"/>
              </a:solidFill>
              <a:latin typeface="Bahnschrift" panose="020B0502040204020203" pitchFamily="34" charset="0"/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Char char="➢"/>
            </a:pPr>
            <a:r>
              <a:rPr lang="ca" dirty="0">
                <a:solidFill>
                  <a:schemeClr val="dk1"/>
                </a:solidFill>
                <a:latin typeface="Bahnschrift" panose="020B0502040204020203" pitchFamily="34" charset="0"/>
              </a:rPr>
              <a:t>Mentalisme</a:t>
            </a:r>
            <a:endParaRPr dirty="0">
              <a:solidFill>
                <a:schemeClr val="dk1"/>
              </a:solidFill>
              <a:latin typeface="Bahnschrift" panose="020B0502040204020203" pitchFamily="34" charset="0"/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Char char="➢"/>
            </a:pPr>
            <a:r>
              <a:rPr lang="ca" dirty="0">
                <a:solidFill>
                  <a:schemeClr val="dk1"/>
                </a:solidFill>
                <a:latin typeface="Bahnschrift" panose="020B0502040204020203" pitchFamily="34" charset="0"/>
              </a:rPr>
              <a:t>Màgia amb objectes</a:t>
            </a:r>
            <a:endParaRPr dirty="0">
              <a:solidFill>
                <a:schemeClr val="dk1"/>
              </a:solidFill>
              <a:latin typeface="Bahnschrift" panose="020B0502040204020203" pitchFamily="34" charset="0"/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Char char="➢"/>
            </a:pPr>
            <a:r>
              <a:rPr lang="ca" dirty="0">
                <a:solidFill>
                  <a:schemeClr val="dk1"/>
                </a:solidFill>
                <a:latin typeface="Bahnschrift" panose="020B0502040204020203" pitchFamily="34" charset="0"/>
              </a:rPr>
              <a:t>Màgia amb cartes</a:t>
            </a:r>
            <a:endParaRPr dirty="0">
              <a:solidFill>
                <a:schemeClr val="dk1"/>
              </a:solidFill>
              <a:latin typeface="Bahnschrift" panose="020B0502040204020203" pitchFamily="34" charset="0"/>
            </a:endParaRPr>
          </a:p>
        </p:txBody>
      </p:sp>
      <p:pic>
        <p:nvPicPr>
          <p:cNvPr id="8" name="Imatge 7">
            <a:extLst>
              <a:ext uri="{FF2B5EF4-FFF2-40B4-BE49-F238E27FC236}">
                <a16:creationId xmlns:a16="http://schemas.microsoft.com/office/drawing/2014/main" id="{F0ADB1B3-2913-1792-25B0-7F37D01F0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945" y="2007489"/>
            <a:ext cx="2696136" cy="269613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 10">
            <a:extLst>
              <a:ext uri="{FF2B5EF4-FFF2-40B4-BE49-F238E27FC236}">
                <a16:creationId xmlns:a16="http://schemas.microsoft.com/office/drawing/2014/main" id="{B69398D5-33FF-8603-E6FE-49E25D5C0D89}"/>
              </a:ext>
            </a:extLst>
          </p:cNvPr>
          <p:cNvGrpSpPr/>
          <p:nvPr/>
        </p:nvGrpSpPr>
        <p:grpSpPr>
          <a:xfrm>
            <a:off x="396240" y="508000"/>
            <a:ext cx="8351520" cy="1028700"/>
            <a:chOff x="396240" y="508000"/>
            <a:chExt cx="8351520" cy="1028700"/>
          </a:xfrm>
          <a:noFill/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309AD99-33A2-6A2E-F1C6-E20EC91FED47}"/>
                </a:ext>
              </a:extLst>
            </p:cNvPr>
            <p:cNvSpPr/>
            <p:nvPr/>
          </p:nvSpPr>
          <p:spPr>
            <a:xfrm>
              <a:off x="396240" y="508000"/>
              <a:ext cx="1790700" cy="1028700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sz="4800" b="1" dirty="0">
                  <a:solidFill>
                    <a:sysClr val="windowText" lastClr="000000"/>
                  </a:solidFill>
                  <a:latin typeface="Constantia" panose="02030602050306030303" pitchFamily="18" charset="0"/>
                </a:rPr>
                <a:t>C</a:t>
              </a:r>
              <a:endParaRPr lang="ca-ES" b="1" dirty="0">
                <a:solidFill>
                  <a:sysClr val="windowText" lastClr="000000"/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BC12C4C-94A0-8402-CE3C-FEF370C0B6A6}"/>
                </a:ext>
              </a:extLst>
            </p:cNvPr>
            <p:cNvSpPr/>
            <p:nvPr/>
          </p:nvSpPr>
          <p:spPr>
            <a:xfrm>
              <a:off x="2583180" y="508000"/>
              <a:ext cx="1790700" cy="1028700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sz="4800" b="1" dirty="0">
                  <a:solidFill>
                    <a:sysClr val="windowText" lastClr="000000"/>
                  </a:solidFill>
                  <a:latin typeface="Constantia" panose="02030602050306030303" pitchFamily="18" charset="0"/>
                </a:rPr>
                <a:t>H</a:t>
              </a:r>
              <a:endParaRPr lang="ca-ES" b="1" dirty="0">
                <a:solidFill>
                  <a:sysClr val="windowText" lastClr="000000"/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355BC2-2C29-DFDF-430B-A14F76ACF904}"/>
                </a:ext>
              </a:extLst>
            </p:cNvPr>
            <p:cNvSpPr/>
            <p:nvPr/>
          </p:nvSpPr>
          <p:spPr>
            <a:xfrm>
              <a:off x="4770120" y="508000"/>
              <a:ext cx="1790700" cy="1028700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sz="4800" b="1" dirty="0">
                  <a:solidFill>
                    <a:sysClr val="windowText" lastClr="000000"/>
                  </a:solidFill>
                  <a:latin typeface="Constantia" panose="02030602050306030303" pitchFamily="18" charset="0"/>
                </a:rPr>
                <a:t>Fe</a:t>
              </a:r>
              <a:endParaRPr lang="ca-ES" b="1" dirty="0">
                <a:solidFill>
                  <a:sysClr val="windowText" lastClr="000000"/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3F664CD-3080-C7A4-EA55-565D2D47CC47}"/>
                </a:ext>
              </a:extLst>
            </p:cNvPr>
            <p:cNvSpPr/>
            <p:nvPr/>
          </p:nvSpPr>
          <p:spPr>
            <a:xfrm>
              <a:off x="6957060" y="508000"/>
              <a:ext cx="1790700" cy="1028700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sz="4800" b="1" dirty="0">
                  <a:solidFill>
                    <a:sysClr val="windowText" lastClr="000000"/>
                  </a:solidFill>
                  <a:latin typeface="Constantia" panose="02030602050306030303" pitchFamily="18" charset="0"/>
                </a:rPr>
                <a:t>Br</a:t>
              </a:r>
              <a:endParaRPr lang="ca-ES" b="1" dirty="0">
                <a:solidFill>
                  <a:sysClr val="windowText" lastClr="000000"/>
                </a:solidFill>
                <a:latin typeface="Constantia" panose="02030602050306030303" pitchFamily="18" charset="0"/>
              </a:endParaRPr>
            </a:p>
          </p:txBody>
        </p:sp>
      </p:grpSp>
      <p:grpSp>
        <p:nvGrpSpPr>
          <p:cNvPr id="12" name="Agrupa 11">
            <a:extLst>
              <a:ext uri="{FF2B5EF4-FFF2-40B4-BE49-F238E27FC236}">
                <a16:creationId xmlns:a16="http://schemas.microsoft.com/office/drawing/2014/main" id="{675DB429-078D-7E6F-029F-F8753EA23583}"/>
              </a:ext>
            </a:extLst>
          </p:cNvPr>
          <p:cNvGrpSpPr/>
          <p:nvPr/>
        </p:nvGrpSpPr>
        <p:grpSpPr>
          <a:xfrm>
            <a:off x="396240" y="2120900"/>
            <a:ext cx="8351520" cy="1028700"/>
            <a:chOff x="396240" y="508000"/>
            <a:chExt cx="8351520" cy="1028700"/>
          </a:xfrm>
          <a:noFill/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3130411-DCDE-AEC0-CEB8-03F5642AC79F}"/>
                </a:ext>
              </a:extLst>
            </p:cNvPr>
            <p:cNvSpPr/>
            <p:nvPr/>
          </p:nvSpPr>
          <p:spPr>
            <a:xfrm>
              <a:off x="396240" y="508000"/>
              <a:ext cx="1790700" cy="1028700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sz="4800" b="1" dirty="0">
                  <a:solidFill>
                    <a:sysClr val="windowText" lastClr="000000"/>
                  </a:solidFill>
                  <a:latin typeface="Constantia" panose="02030602050306030303" pitchFamily="18" charset="0"/>
                </a:rPr>
                <a:t>Al</a:t>
              </a:r>
              <a:endParaRPr lang="ca-ES" b="1" dirty="0">
                <a:solidFill>
                  <a:sysClr val="windowText" lastClr="000000"/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4968CFD-FCE2-C4C7-6DE4-FACF54F3F218}"/>
                </a:ext>
              </a:extLst>
            </p:cNvPr>
            <p:cNvSpPr/>
            <p:nvPr/>
          </p:nvSpPr>
          <p:spPr>
            <a:xfrm>
              <a:off x="2583180" y="508000"/>
              <a:ext cx="1790700" cy="1028700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sz="4800" b="1" dirty="0">
                  <a:solidFill>
                    <a:sysClr val="windowText" lastClr="000000"/>
                  </a:solidFill>
                  <a:latin typeface="Constantia" panose="02030602050306030303" pitchFamily="18" charset="0"/>
                </a:rPr>
                <a:t>O</a:t>
              </a:r>
              <a:endParaRPr lang="ca-ES" b="1" dirty="0">
                <a:solidFill>
                  <a:sysClr val="windowText" lastClr="000000"/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FEE60FA-8A5A-2B2D-F201-2D54CB64F95B}"/>
                </a:ext>
              </a:extLst>
            </p:cNvPr>
            <p:cNvSpPr/>
            <p:nvPr/>
          </p:nvSpPr>
          <p:spPr>
            <a:xfrm>
              <a:off x="4770120" y="508000"/>
              <a:ext cx="1790700" cy="1028700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sz="4800" b="1" dirty="0">
                  <a:solidFill>
                    <a:sysClr val="windowText" lastClr="000000"/>
                  </a:solidFill>
                  <a:latin typeface="Constantia" panose="02030602050306030303" pitchFamily="18" charset="0"/>
                </a:rPr>
                <a:t>As</a:t>
              </a:r>
              <a:endParaRPr lang="ca-ES" b="1" dirty="0">
                <a:solidFill>
                  <a:sysClr val="windowText" lastClr="000000"/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B00237B-4558-432A-7C8C-C675A7E8679D}"/>
                </a:ext>
              </a:extLst>
            </p:cNvPr>
            <p:cNvSpPr/>
            <p:nvPr/>
          </p:nvSpPr>
          <p:spPr>
            <a:xfrm>
              <a:off x="6957060" y="508000"/>
              <a:ext cx="1790700" cy="1028700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sz="4800" b="1" dirty="0">
                  <a:solidFill>
                    <a:sysClr val="windowText" lastClr="000000"/>
                  </a:solidFill>
                  <a:latin typeface="Constantia" panose="02030602050306030303" pitchFamily="18" charset="0"/>
                </a:rPr>
                <a:t>Mo</a:t>
              </a:r>
              <a:endParaRPr lang="ca-ES" b="1" dirty="0">
                <a:solidFill>
                  <a:sysClr val="windowText" lastClr="000000"/>
                </a:solidFill>
                <a:latin typeface="Constantia" panose="020306020503060303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2205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 10">
            <a:extLst>
              <a:ext uri="{FF2B5EF4-FFF2-40B4-BE49-F238E27FC236}">
                <a16:creationId xmlns:a16="http://schemas.microsoft.com/office/drawing/2014/main" id="{B69398D5-33FF-8603-E6FE-49E25D5C0D89}"/>
              </a:ext>
            </a:extLst>
          </p:cNvPr>
          <p:cNvGrpSpPr/>
          <p:nvPr/>
        </p:nvGrpSpPr>
        <p:grpSpPr>
          <a:xfrm>
            <a:off x="396240" y="508000"/>
            <a:ext cx="8351520" cy="1028700"/>
            <a:chOff x="396240" y="508000"/>
            <a:chExt cx="8351520" cy="1028700"/>
          </a:xfrm>
          <a:noFill/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309AD99-33A2-6A2E-F1C6-E20EC91FED47}"/>
                </a:ext>
              </a:extLst>
            </p:cNvPr>
            <p:cNvSpPr/>
            <p:nvPr/>
          </p:nvSpPr>
          <p:spPr>
            <a:xfrm>
              <a:off x="396240" y="508000"/>
              <a:ext cx="1790700" cy="1028700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sz="4800" b="1" dirty="0">
                  <a:solidFill>
                    <a:sysClr val="windowText" lastClr="000000"/>
                  </a:solidFill>
                  <a:latin typeface="Constantia" panose="02030602050306030303" pitchFamily="18" charset="0"/>
                </a:rPr>
                <a:t>C</a:t>
              </a:r>
              <a:endParaRPr lang="ca-ES" b="1" dirty="0">
                <a:solidFill>
                  <a:sysClr val="windowText" lastClr="000000"/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BC12C4C-94A0-8402-CE3C-FEF370C0B6A6}"/>
                </a:ext>
              </a:extLst>
            </p:cNvPr>
            <p:cNvSpPr/>
            <p:nvPr/>
          </p:nvSpPr>
          <p:spPr>
            <a:xfrm>
              <a:off x="2583180" y="508000"/>
              <a:ext cx="1790700" cy="1028700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sz="4800" b="1" dirty="0">
                  <a:solidFill>
                    <a:sysClr val="windowText" lastClr="000000"/>
                  </a:solidFill>
                  <a:latin typeface="Constantia" panose="02030602050306030303" pitchFamily="18" charset="0"/>
                </a:rPr>
                <a:t>H</a:t>
              </a:r>
              <a:endParaRPr lang="ca-ES" b="1" dirty="0">
                <a:solidFill>
                  <a:sysClr val="windowText" lastClr="000000"/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355BC2-2C29-DFDF-430B-A14F76ACF904}"/>
                </a:ext>
              </a:extLst>
            </p:cNvPr>
            <p:cNvSpPr/>
            <p:nvPr/>
          </p:nvSpPr>
          <p:spPr>
            <a:xfrm>
              <a:off x="4770120" y="508000"/>
              <a:ext cx="1790700" cy="1028700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sz="4800" b="1" dirty="0">
                  <a:solidFill>
                    <a:sysClr val="windowText" lastClr="000000"/>
                  </a:solidFill>
                  <a:latin typeface="Constantia" panose="02030602050306030303" pitchFamily="18" charset="0"/>
                </a:rPr>
                <a:t>Fe</a:t>
              </a:r>
              <a:endParaRPr lang="ca-ES" b="1" dirty="0">
                <a:solidFill>
                  <a:sysClr val="windowText" lastClr="000000"/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3F664CD-3080-C7A4-EA55-565D2D47CC47}"/>
                </a:ext>
              </a:extLst>
            </p:cNvPr>
            <p:cNvSpPr/>
            <p:nvPr/>
          </p:nvSpPr>
          <p:spPr>
            <a:xfrm>
              <a:off x="6957060" y="508000"/>
              <a:ext cx="1790700" cy="1028700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sz="4800" b="1" dirty="0">
                  <a:solidFill>
                    <a:sysClr val="windowText" lastClr="000000"/>
                  </a:solidFill>
                  <a:latin typeface="Constantia" panose="02030602050306030303" pitchFamily="18" charset="0"/>
                </a:rPr>
                <a:t>Br</a:t>
              </a:r>
              <a:endParaRPr lang="ca-ES" b="1" dirty="0">
                <a:solidFill>
                  <a:sysClr val="windowText" lastClr="000000"/>
                </a:solidFill>
                <a:latin typeface="Constantia" panose="02030602050306030303" pitchFamily="18" charset="0"/>
              </a:endParaRPr>
            </a:p>
          </p:txBody>
        </p:sp>
      </p:grpSp>
      <p:grpSp>
        <p:nvGrpSpPr>
          <p:cNvPr id="12" name="Agrupa 11">
            <a:extLst>
              <a:ext uri="{FF2B5EF4-FFF2-40B4-BE49-F238E27FC236}">
                <a16:creationId xmlns:a16="http://schemas.microsoft.com/office/drawing/2014/main" id="{675DB429-078D-7E6F-029F-F8753EA23583}"/>
              </a:ext>
            </a:extLst>
          </p:cNvPr>
          <p:cNvGrpSpPr/>
          <p:nvPr/>
        </p:nvGrpSpPr>
        <p:grpSpPr>
          <a:xfrm>
            <a:off x="396240" y="2120900"/>
            <a:ext cx="8351520" cy="1028700"/>
            <a:chOff x="396240" y="508000"/>
            <a:chExt cx="8351520" cy="1028700"/>
          </a:xfrm>
          <a:noFill/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3130411-DCDE-AEC0-CEB8-03F5642AC79F}"/>
                </a:ext>
              </a:extLst>
            </p:cNvPr>
            <p:cNvSpPr/>
            <p:nvPr/>
          </p:nvSpPr>
          <p:spPr>
            <a:xfrm>
              <a:off x="396240" y="508000"/>
              <a:ext cx="1790700" cy="1028700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sz="4800" b="1" dirty="0">
                  <a:solidFill>
                    <a:sysClr val="windowText" lastClr="000000"/>
                  </a:solidFill>
                  <a:latin typeface="Constantia" panose="02030602050306030303" pitchFamily="18" charset="0"/>
                </a:rPr>
                <a:t>Al</a:t>
              </a:r>
              <a:endParaRPr lang="ca-ES" b="1" dirty="0">
                <a:solidFill>
                  <a:sysClr val="windowText" lastClr="000000"/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4968CFD-FCE2-C4C7-6DE4-FACF54F3F218}"/>
                </a:ext>
              </a:extLst>
            </p:cNvPr>
            <p:cNvSpPr/>
            <p:nvPr/>
          </p:nvSpPr>
          <p:spPr>
            <a:xfrm>
              <a:off x="2583180" y="508000"/>
              <a:ext cx="1790700" cy="1028700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sz="4800" b="1" dirty="0">
                  <a:solidFill>
                    <a:sysClr val="windowText" lastClr="000000"/>
                  </a:solidFill>
                  <a:latin typeface="Constantia" panose="02030602050306030303" pitchFamily="18" charset="0"/>
                </a:rPr>
                <a:t>O</a:t>
              </a:r>
              <a:endParaRPr lang="ca-ES" b="1" dirty="0">
                <a:solidFill>
                  <a:sysClr val="windowText" lastClr="000000"/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FEE60FA-8A5A-2B2D-F201-2D54CB64F95B}"/>
                </a:ext>
              </a:extLst>
            </p:cNvPr>
            <p:cNvSpPr/>
            <p:nvPr/>
          </p:nvSpPr>
          <p:spPr>
            <a:xfrm>
              <a:off x="4770120" y="508000"/>
              <a:ext cx="1790700" cy="1028700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sz="4800" b="1" dirty="0">
                  <a:solidFill>
                    <a:sysClr val="windowText" lastClr="000000"/>
                  </a:solidFill>
                  <a:latin typeface="Constantia" panose="02030602050306030303" pitchFamily="18" charset="0"/>
                </a:rPr>
                <a:t>As</a:t>
              </a:r>
              <a:endParaRPr lang="ca-ES" b="1" dirty="0">
                <a:solidFill>
                  <a:sysClr val="windowText" lastClr="000000"/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B00237B-4558-432A-7C8C-C675A7E8679D}"/>
                </a:ext>
              </a:extLst>
            </p:cNvPr>
            <p:cNvSpPr/>
            <p:nvPr/>
          </p:nvSpPr>
          <p:spPr>
            <a:xfrm>
              <a:off x="6957060" y="508000"/>
              <a:ext cx="1790700" cy="1028700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a-ES" sz="4800" b="1" dirty="0">
                  <a:solidFill>
                    <a:sysClr val="windowText" lastClr="000000"/>
                  </a:solidFill>
                  <a:latin typeface="Constantia" panose="02030602050306030303" pitchFamily="18" charset="0"/>
                </a:rPr>
                <a:t>Mo</a:t>
              </a:r>
              <a:endParaRPr lang="ca-ES" b="1" dirty="0">
                <a:solidFill>
                  <a:sysClr val="windowText" lastClr="000000"/>
                </a:solidFill>
                <a:latin typeface="Constantia" panose="02030602050306030303" pitchFamily="18" charset="0"/>
              </a:endParaRPr>
            </a:p>
          </p:txBody>
        </p:sp>
      </p:grpSp>
      <p:sp>
        <p:nvSpPr>
          <p:cNvPr id="17" name="QuadreDeText 16">
            <a:extLst>
              <a:ext uri="{FF2B5EF4-FFF2-40B4-BE49-F238E27FC236}">
                <a16:creationId xmlns:a16="http://schemas.microsoft.com/office/drawing/2014/main" id="{27E50539-4584-8D05-9B3B-0EA1AEE2C02B}"/>
              </a:ext>
            </a:extLst>
          </p:cNvPr>
          <p:cNvSpPr txBox="1"/>
          <p:nvPr/>
        </p:nvSpPr>
        <p:spPr>
          <a:xfrm>
            <a:off x="1993900" y="463550"/>
            <a:ext cx="173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dirty="0">
                <a:latin typeface="Constantia" panose="02030602050306030303" pitchFamily="18" charset="0"/>
              </a:rPr>
              <a:t>6</a:t>
            </a:r>
          </a:p>
        </p:txBody>
      </p:sp>
      <p:sp>
        <p:nvSpPr>
          <p:cNvPr id="18" name="QuadreDeText 17">
            <a:extLst>
              <a:ext uri="{FF2B5EF4-FFF2-40B4-BE49-F238E27FC236}">
                <a16:creationId xmlns:a16="http://schemas.microsoft.com/office/drawing/2014/main" id="{1C9EB8D3-3DD9-FE43-0F83-F8A94AEEDF04}"/>
              </a:ext>
            </a:extLst>
          </p:cNvPr>
          <p:cNvSpPr txBox="1"/>
          <p:nvPr/>
        </p:nvSpPr>
        <p:spPr>
          <a:xfrm>
            <a:off x="4199255" y="463550"/>
            <a:ext cx="173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dirty="0">
                <a:latin typeface="Constantia" panose="02030602050306030303" pitchFamily="18" charset="0"/>
              </a:rPr>
              <a:t>1</a:t>
            </a:r>
          </a:p>
        </p:txBody>
      </p:sp>
      <p:sp>
        <p:nvSpPr>
          <p:cNvPr id="19" name="QuadreDeText 18">
            <a:extLst>
              <a:ext uri="{FF2B5EF4-FFF2-40B4-BE49-F238E27FC236}">
                <a16:creationId xmlns:a16="http://schemas.microsoft.com/office/drawing/2014/main" id="{E596C439-C5E9-6A95-8C1A-23D6CDA33B3E}"/>
              </a:ext>
            </a:extLst>
          </p:cNvPr>
          <p:cNvSpPr txBox="1"/>
          <p:nvPr/>
        </p:nvSpPr>
        <p:spPr>
          <a:xfrm>
            <a:off x="6216650" y="463550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a-ES" dirty="0">
                <a:latin typeface="Constantia" panose="02030602050306030303" pitchFamily="18" charset="0"/>
              </a:rPr>
              <a:t>26</a:t>
            </a:r>
          </a:p>
        </p:txBody>
      </p:sp>
      <p:sp>
        <p:nvSpPr>
          <p:cNvPr id="20" name="QuadreDeText 19">
            <a:extLst>
              <a:ext uri="{FF2B5EF4-FFF2-40B4-BE49-F238E27FC236}">
                <a16:creationId xmlns:a16="http://schemas.microsoft.com/office/drawing/2014/main" id="{ACE4C2F7-F157-ECCE-D366-1677553C17A8}"/>
              </a:ext>
            </a:extLst>
          </p:cNvPr>
          <p:cNvSpPr txBox="1"/>
          <p:nvPr/>
        </p:nvSpPr>
        <p:spPr>
          <a:xfrm>
            <a:off x="8411210" y="463549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dirty="0">
                <a:latin typeface="Constantia" panose="02030602050306030303" pitchFamily="18" charset="0"/>
              </a:rPr>
              <a:t>35</a:t>
            </a:r>
          </a:p>
        </p:txBody>
      </p:sp>
      <p:sp>
        <p:nvSpPr>
          <p:cNvPr id="21" name="QuadreDeText 20">
            <a:extLst>
              <a:ext uri="{FF2B5EF4-FFF2-40B4-BE49-F238E27FC236}">
                <a16:creationId xmlns:a16="http://schemas.microsoft.com/office/drawing/2014/main" id="{10BCFB78-BE08-A2B4-1162-8572F50E13F1}"/>
              </a:ext>
            </a:extLst>
          </p:cNvPr>
          <p:cNvSpPr txBox="1"/>
          <p:nvPr/>
        </p:nvSpPr>
        <p:spPr>
          <a:xfrm>
            <a:off x="1835150" y="2079427"/>
            <a:ext cx="383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dirty="0">
                <a:latin typeface="Constantia" panose="02030602050306030303" pitchFamily="18" charset="0"/>
              </a:rPr>
              <a:t>13</a:t>
            </a:r>
          </a:p>
        </p:txBody>
      </p:sp>
      <p:sp>
        <p:nvSpPr>
          <p:cNvPr id="22" name="QuadreDeText 21">
            <a:extLst>
              <a:ext uri="{FF2B5EF4-FFF2-40B4-BE49-F238E27FC236}">
                <a16:creationId xmlns:a16="http://schemas.microsoft.com/office/drawing/2014/main" id="{CD3DF0D7-7126-4249-B4A2-439C8940EF2C}"/>
              </a:ext>
            </a:extLst>
          </p:cNvPr>
          <p:cNvSpPr txBox="1"/>
          <p:nvPr/>
        </p:nvSpPr>
        <p:spPr>
          <a:xfrm>
            <a:off x="4199255" y="2079427"/>
            <a:ext cx="173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dirty="0">
                <a:latin typeface="Constantia" panose="02030602050306030303" pitchFamily="18" charset="0"/>
              </a:rPr>
              <a:t>8</a:t>
            </a:r>
          </a:p>
        </p:txBody>
      </p:sp>
      <p:sp>
        <p:nvSpPr>
          <p:cNvPr id="25" name="QuadreDeText 24">
            <a:extLst>
              <a:ext uri="{FF2B5EF4-FFF2-40B4-BE49-F238E27FC236}">
                <a16:creationId xmlns:a16="http://schemas.microsoft.com/office/drawing/2014/main" id="{326983F6-8674-3A9D-2D11-DCBF160CC986}"/>
              </a:ext>
            </a:extLst>
          </p:cNvPr>
          <p:cNvSpPr txBox="1"/>
          <p:nvPr/>
        </p:nvSpPr>
        <p:spPr>
          <a:xfrm>
            <a:off x="6216650" y="2079427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a-ES" dirty="0">
                <a:latin typeface="Constantia" panose="02030602050306030303" pitchFamily="18" charset="0"/>
              </a:rPr>
              <a:t>33</a:t>
            </a:r>
          </a:p>
        </p:txBody>
      </p:sp>
      <p:sp>
        <p:nvSpPr>
          <p:cNvPr id="26" name="QuadreDeText 25">
            <a:extLst>
              <a:ext uri="{FF2B5EF4-FFF2-40B4-BE49-F238E27FC236}">
                <a16:creationId xmlns:a16="http://schemas.microsoft.com/office/drawing/2014/main" id="{645D8B23-AE9F-389D-7275-54E2964710BA}"/>
              </a:ext>
            </a:extLst>
          </p:cNvPr>
          <p:cNvSpPr txBox="1"/>
          <p:nvPr/>
        </p:nvSpPr>
        <p:spPr>
          <a:xfrm>
            <a:off x="8411210" y="2079426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dirty="0">
                <a:latin typeface="Constantia" panose="02030602050306030303" pitchFamily="18" charset="0"/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39542721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4"/>
          <p:cNvPicPr preferRelativeResize="0"/>
          <p:nvPr/>
        </p:nvPicPr>
        <p:blipFill rotWithShape="1">
          <a:blip r:embed="rId3">
            <a:alphaModFix/>
          </a:blip>
          <a:srcRect t="2682" b="70419"/>
          <a:stretch/>
        </p:blipFill>
        <p:spPr>
          <a:xfrm>
            <a:off x="0" y="177800"/>
            <a:ext cx="9144001" cy="3478558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4"/>
          <p:cNvSpPr/>
          <p:nvPr/>
        </p:nvSpPr>
        <p:spPr>
          <a:xfrm>
            <a:off x="135650" y="1458275"/>
            <a:ext cx="8621400" cy="17031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EF29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>
            <a:spLocks noGrp="1"/>
          </p:cNvSpPr>
          <p:nvPr>
            <p:ph type="title"/>
          </p:nvPr>
        </p:nvSpPr>
        <p:spPr>
          <a:xfrm>
            <a:off x="311700" y="17299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ca" sz="5400" dirty="0">
                <a:latin typeface="Bahnschrift" panose="020B0502040204020203" pitchFamily="34" charset="0"/>
              </a:rPr>
              <a:t>Ara us toca a vosaltres!</a:t>
            </a:r>
            <a:endParaRPr sz="5400" dirty="0">
              <a:latin typeface="Bahnschrift" panose="020B0502040204020203" pitchFamily="34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lang="ca" sz="5400" dirty="0">
                <a:latin typeface="Bahnschrift" panose="020B0502040204020203" pitchFamily="34" charset="0"/>
              </a:rPr>
              <a:t>Sereu els mags-científics!</a:t>
            </a:r>
            <a:endParaRPr sz="5400" dirty="0"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424" y="0"/>
            <a:ext cx="3649175" cy="28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6"/>
          <p:cNvSpPr/>
          <p:nvPr/>
        </p:nvSpPr>
        <p:spPr>
          <a:xfrm>
            <a:off x="1144875" y="3055125"/>
            <a:ext cx="5388272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900" b="1" dirty="0">
                <a:latin typeface="Bahnschrift" panose="020B0502040204020203" pitchFamily="34" charset="0"/>
                <a:ea typeface="Playfair Display"/>
                <a:cs typeface="Playfair Display"/>
                <a:sym typeface="Playfair Display"/>
              </a:rPr>
              <a:t>Moltes gràcies a tothom!</a:t>
            </a:r>
            <a:endParaRPr sz="2900" b="1" dirty="0">
              <a:latin typeface="Bahnschrift" panose="020B0502040204020203" pitchFamily="34" charset="0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65" name="Google Shape;26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9975" y="3515675"/>
            <a:ext cx="1627825" cy="162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58;p36">
            <a:extLst>
              <a:ext uri="{FF2B5EF4-FFF2-40B4-BE49-F238E27FC236}">
                <a16:creationId xmlns:a16="http://schemas.microsoft.com/office/drawing/2014/main" id="{D4009400-F61F-94FE-ABDE-C2FB0938B07E}"/>
              </a:ext>
            </a:extLst>
          </p:cNvPr>
          <p:cNvSpPr txBox="1"/>
          <p:nvPr/>
        </p:nvSpPr>
        <p:spPr>
          <a:xfrm>
            <a:off x="1144876" y="4092200"/>
            <a:ext cx="7808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1900" dirty="0">
                <a:solidFill>
                  <a:schemeClr val="dk1"/>
                </a:solidFill>
                <a:latin typeface="Bahnschrift" panose="020B0502040204020203" pitchFamily="34" charset="0"/>
                <a:ea typeface="Playfair Display"/>
                <a:cs typeface="Playfair Display"/>
                <a:sym typeface="Playfair Display"/>
              </a:rPr>
              <a:t>       @magsci               @magsci.eu			</a:t>
            </a:r>
            <a:endParaRPr sz="1900" dirty="0">
              <a:solidFill>
                <a:schemeClr val="dk1"/>
              </a:solidFill>
              <a:latin typeface="Bahnschrift" panose="020B0502040204020203" pitchFamily="34" charset="0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" name="Picture 2" descr="Twitter x new logo icon set Royalty Free Vector Image">
            <a:extLst>
              <a:ext uri="{FF2B5EF4-FFF2-40B4-BE49-F238E27FC236}">
                <a16:creationId xmlns:a16="http://schemas.microsoft.com/office/drawing/2014/main" id="{E92B10AE-5137-286A-5293-0CFB16CFC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4" t="5037" r="74630" b="68741"/>
          <a:stretch/>
        </p:blipFill>
        <p:spPr bwMode="auto">
          <a:xfrm>
            <a:off x="1181726" y="4121628"/>
            <a:ext cx="418152" cy="429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261;p36">
            <a:extLst>
              <a:ext uri="{FF2B5EF4-FFF2-40B4-BE49-F238E27FC236}">
                <a16:creationId xmlns:a16="http://schemas.microsoft.com/office/drawing/2014/main" id="{66CA8AB1-9525-48F7-6982-8AD77858CCF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2625" y="4085748"/>
            <a:ext cx="489924" cy="48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63;p36">
            <a:extLst>
              <a:ext uri="{FF2B5EF4-FFF2-40B4-BE49-F238E27FC236}">
                <a16:creationId xmlns:a16="http://schemas.microsoft.com/office/drawing/2014/main" id="{032F9CD9-1ACE-F07E-7133-0600F28DC6C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45827" y="3614764"/>
            <a:ext cx="489926" cy="48992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64;p36">
            <a:extLst>
              <a:ext uri="{FF2B5EF4-FFF2-40B4-BE49-F238E27FC236}">
                <a16:creationId xmlns:a16="http://schemas.microsoft.com/office/drawing/2014/main" id="{395D7F5C-AD87-45DA-8D91-9C956665929C}"/>
              </a:ext>
            </a:extLst>
          </p:cNvPr>
          <p:cNvSpPr txBox="1"/>
          <p:nvPr/>
        </p:nvSpPr>
        <p:spPr>
          <a:xfrm>
            <a:off x="1638925" y="3591875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1900" u="sng" dirty="0">
                <a:solidFill>
                  <a:schemeClr val="accent5"/>
                </a:solidFill>
                <a:latin typeface="Bahnschrift" panose="020B0502040204020203" pitchFamily="34" charset="0"/>
                <a:ea typeface="Playfair Display"/>
                <a:cs typeface="Playfair Display"/>
                <a:sym typeface="Playfair Display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http://magsci.eu</a:t>
            </a:r>
            <a:endParaRPr dirty="0"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4400" u="sng" dirty="0">
                <a:latin typeface="Bahnschrift" panose="020B0502040204020203" pitchFamily="34" charset="0"/>
              </a:rPr>
              <a:t>MATERIAL SUPLEMENTARI</a:t>
            </a:r>
            <a:endParaRPr sz="4400" u="sng" dirty="0"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dirty="0">
                <a:solidFill>
                  <a:srgbClr val="0066FF"/>
                </a:solidFill>
                <a:latin typeface="Bahnschrift" panose="020B0502040204020203" pitchFamily="34" charset="0"/>
              </a:rPr>
              <a:t>Cançó miraculosa</a:t>
            </a:r>
            <a:endParaRPr dirty="0">
              <a:solidFill>
                <a:srgbClr val="0066FF"/>
              </a:solidFill>
              <a:latin typeface="Bahnschrift" panose="020B0502040204020203" pitchFamily="34" charset="0"/>
            </a:endParaRPr>
          </a:p>
        </p:txBody>
      </p:sp>
      <p:sp>
        <p:nvSpPr>
          <p:cNvPr id="276" name="Google Shape;276;p38"/>
          <p:cNvSpPr txBox="1">
            <a:spLocks noGrp="1"/>
          </p:cNvSpPr>
          <p:nvPr>
            <p:ph type="body" idx="1"/>
          </p:nvPr>
        </p:nvSpPr>
        <p:spPr>
          <a:xfrm>
            <a:off x="2687400" y="1017725"/>
            <a:ext cx="3769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700" dirty="0">
                <a:solidFill>
                  <a:schemeClr val="dk1"/>
                </a:solidFill>
                <a:latin typeface="Bahnschrift" panose="020B0502040204020203" pitchFamily="34" charset="0"/>
              </a:rPr>
              <a:t>Jo vinc d'un silenci </a:t>
            </a:r>
            <a:endParaRPr sz="1700" dirty="0">
              <a:solidFill>
                <a:schemeClr val="dk1"/>
              </a:solidFill>
              <a:latin typeface="Bahnschrift" panose="020B0502040204020203" pitchFamily="34" charset="0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ca" sz="1700" dirty="0">
                <a:solidFill>
                  <a:schemeClr val="dk1"/>
                </a:solidFill>
                <a:latin typeface="Bahnschrift" panose="020B0502040204020203" pitchFamily="34" charset="0"/>
              </a:rPr>
              <a:t>antic i molt llarg </a:t>
            </a:r>
            <a:endParaRPr sz="1700" dirty="0">
              <a:solidFill>
                <a:schemeClr val="dk1"/>
              </a:solidFill>
              <a:latin typeface="Bahnschrift" panose="020B0502040204020203" pitchFamily="34" charset="0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ca" sz="1700" dirty="0">
                <a:solidFill>
                  <a:schemeClr val="dk1"/>
                </a:solidFill>
                <a:latin typeface="Bahnschrift" panose="020B0502040204020203" pitchFamily="34" charset="0"/>
              </a:rPr>
              <a:t>de gent que va alçant-se </a:t>
            </a:r>
            <a:endParaRPr sz="1700" dirty="0">
              <a:solidFill>
                <a:schemeClr val="dk1"/>
              </a:solidFill>
              <a:latin typeface="Bahnschrift" panose="020B0502040204020203" pitchFamily="34" charset="0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ca" sz="1700" dirty="0">
                <a:solidFill>
                  <a:schemeClr val="dk1"/>
                </a:solidFill>
                <a:latin typeface="Bahnschrift" panose="020B0502040204020203" pitchFamily="34" charset="0"/>
              </a:rPr>
              <a:t>des del fons dels segles, </a:t>
            </a:r>
            <a:endParaRPr sz="1700" dirty="0">
              <a:solidFill>
                <a:schemeClr val="dk1"/>
              </a:solidFill>
              <a:latin typeface="Bahnschrift" panose="020B0502040204020203" pitchFamily="34" charset="0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ca" sz="1700" dirty="0">
                <a:solidFill>
                  <a:schemeClr val="dk1"/>
                </a:solidFill>
                <a:latin typeface="Bahnschrift" panose="020B0502040204020203" pitchFamily="34" charset="0"/>
              </a:rPr>
              <a:t>de gent que anomenen </a:t>
            </a:r>
            <a:endParaRPr sz="1700" dirty="0">
              <a:solidFill>
                <a:schemeClr val="dk1"/>
              </a:solidFill>
              <a:latin typeface="Bahnschrift" panose="020B0502040204020203" pitchFamily="34" charset="0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ca" sz="1700" dirty="0">
                <a:solidFill>
                  <a:schemeClr val="dk1"/>
                </a:solidFill>
                <a:latin typeface="Bahnschrift" panose="020B0502040204020203" pitchFamily="34" charset="0"/>
              </a:rPr>
              <a:t>classes subalternes, </a:t>
            </a:r>
            <a:endParaRPr sz="1700" dirty="0">
              <a:solidFill>
                <a:schemeClr val="dk1"/>
              </a:solidFill>
              <a:latin typeface="Bahnschrift" panose="020B0502040204020203" pitchFamily="34" charset="0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ca" sz="1700" dirty="0">
                <a:solidFill>
                  <a:schemeClr val="dk1"/>
                </a:solidFill>
                <a:latin typeface="Bahnschrift" panose="020B0502040204020203" pitchFamily="34" charset="0"/>
              </a:rPr>
              <a:t>jo vinc d'un silenci </a:t>
            </a:r>
            <a:endParaRPr sz="1700" dirty="0">
              <a:solidFill>
                <a:schemeClr val="dk1"/>
              </a:solidFill>
              <a:latin typeface="Bahnschrift" panose="020B0502040204020203" pitchFamily="34" charset="0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ca" sz="1700" dirty="0">
                <a:solidFill>
                  <a:schemeClr val="dk1"/>
                </a:solidFill>
                <a:latin typeface="Bahnschrift" panose="020B0502040204020203" pitchFamily="34" charset="0"/>
              </a:rPr>
              <a:t>antic i molt llarg. </a:t>
            </a:r>
            <a:endParaRPr sz="1700" dirty="0">
              <a:solidFill>
                <a:schemeClr val="dk1"/>
              </a:solidFill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dirty="0">
                <a:latin typeface="Bahnschrift" panose="020B0502040204020203" pitchFamily="34" charset="0"/>
              </a:rPr>
              <a:t>Sabeu dir mentides?</a:t>
            </a:r>
            <a:endParaRPr dirty="0">
              <a:latin typeface="Bahnschrift" panose="020B0502040204020203" pitchFamily="34" charset="0"/>
            </a:endParaRPr>
          </a:p>
        </p:txBody>
      </p:sp>
      <p:pic>
        <p:nvPicPr>
          <p:cNvPr id="282" name="Google Shape;282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249" y="1305713"/>
            <a:ext cx="7435500" cy="253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0"/>
          <p:cNvPicPr preferRelativeResize="0"/>
          <p:nvPr/>
        </p:nvPicPr>
        <p:blipFill rotWithShape="1">
          <a:blip r:embed="rId3">
            <a:alphaModFix/>
          </a:blip>
          <a:srcRect b="2458"/>
          <a:stretch/>
        </p:blipFill>
        <p:spPr>
          <a:xfrm>
            <a:off x="2332288" y="310875"/>
            <a:ext cx="4479300" cy="4369200"/>
          </a:xfrm>
          <a:prstGeom prst="cube">
            <a:avLst>
              <a:gd name="adj" fmla="val 25000"/>
            </a:avLst>
          </a:prstGeom>
          <a:noFill/>
          <a:ln>
            <a:noFill/>
          </a:ln>
          <a:effectLst>
            <a:outerShdw blurRad="128588" dist="76200" dir="1560000" algn="bl" rotWithShape="0">
              <a:srgbClr val="000000">
                <a:alpha val="91000"/>
              </a:srgbClr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dirty="0">
                <a:latin typeface="Bahnschrift" panose="020B0502040204020203" pitchFamily="34" charset="0"/>
              </a:rPr>
              <a:t>Què és l’entropia?</a:t>
            </a:r>
            <a:endParaRPr dirty="0">
              <a:latin typeface="Bahnschrift" panose="020B0502040204020203" pitchFamily="34" charset="0"/>
            </a:endParaRPr>
          </a:p>
        </p:txBody>
      </p:sp>
      <p:pic>
        <p:nvPicPr>
          <p:cNvPr id="293" name="Google Shape;293;p41"/>
          <p:cNvPicPr preferRelativeResize="0"/>
          <p:nvPr/>
        </p:nvPicPr>
        <p:blipFill rotWithShape="1">
          <a:blip r:embed="rId3">
            <a:alphaModFix/>
          </a:blip>
          <a:srcRect b="2066"/>
          <a:stretch/>
        </p:blipFill>
        <p:spPr>
          <a:xfrm>
            <a:off x="4236175" y="625950"/>
            <a:ext cx="3820974" cy="374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tge 1">
            <a:extLst>
              <a:ext uri="{FF2B5EF4-FFF2-40B4-BE49-F238E27FC236}">
                <a16:creationId xmlns:a16="http://schemas.microsoft.com/office/drawing/2014/main" id="{6A0B68BF-7184-3902-A137-E61A89A4E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14" y="0"/>
            <a:ext cx="4009215" cy="3519681"/>
          </a:xfrm>
          <a:prstGeom prst="rect">
            <a:avLst/>
          </a:prstGeom>
        </p:spPr>
      </p:pic>
      <p:pic>
        <p:nvPicPr>
          <p:cNvPr id="3" name="Imatge 2">
            <a:extLst>
              <a:ext uri="{FF2B5EF4-FFF2-40B4-BE49-F238E27FC236}">
                <a16:creationId xmlns:a16="http://schemas.microsoft.com/office/drawing/2014/main" id="{71F82466-382A-D5C9-7750-D0799FBB3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097" y="68580"/>
            <a:ext cx="3383287" cy="2153416"/>
          </a:xfrm>
          <a:prstGeom prst="rect">
            <a:avLst/>
          </a:prstGeom>
        </p:spPr>
      </p:pic>
      <p:pic>
        <p:nvPicPr>
          <p:cNvPr id="4" name="Imatge 3">
            <a:extLst>
              <a:ext uri="{FF2B5EF4-FFF2-40B4-BE49-F238E27FC236}">
                <a16:creationId xmlns:a16="http://schemas.microsoft.com/office/drawing/2014/main" id="{65071974-B7BF-D105-DFC7-E289FB1F8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1733" y="2103120"/>
            <a:ext cx="3927356" cy="2848362"/>
          </a:xfrm>
          <a:prstGeom prst="rect">
            <a:avLst/>
          </a:prstGeom>
        </p:spPr>
      </p:pic>
      <p:sp>
        <p:nvSpPr>
          <p:cNvPr id="5" name="QuadreDeText 4">
            <a:extLst>
              <a:ext uri="{FF2B5EF4-FFF2-40B4-BE49-F238E27FC236}">
                <a16:creationId xmlns:a16="http://schemas.microsoft.com/office/drawing/2014/main" id="{64EE4B55-8A82-B516-3D96-85227485FF9D}"/>
              </a:ext>
            </a:extLst>
          </p:cNvPr>
          <p:cNvSpPr txBox="1"/>
          <p:nvPr/>
        </p:nvSpPr>
        <p:spPr>
          <a:xfrm>
            <a:off x="2537456" y="4445618"/>
            <a:ext cx="2491740" cy="307777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ca-ES" dirty="0" err="1">
                <a:latin typeface="Bahnschrift" panose="020B0502040204020203" pitchFamily="34" charset="0"/>
              </a:rPr>
              <a:t>Munker</a:t>
            </a:r>
            <a:r>
              <a:rPr lang="ca-ES" dirty="0">
                <a:latin typeface="Bahnschrift" panose="020B0502040204020203" pitchFamily="34" charset="0"/>
              </a:rPr>
              <a:t> </a:t>
            </a:r>
            <a:r>
              <a:rPr lang="ca-ES" dirty="0" err="1">
                <a:latin typeface="Bahnschrift" panose="020B0502040204020203" pitchFamily="34" charset="0"/>
              </a:rPr>
              <a:t>Illusion</a:t>
            </a:r>
            <a:endParaRPr lang="ca-ES" dirty="0">
              <a:latin typeface="Bahnschrift" panose="020B0502040204020203" pitchFamily="34" charset="0"/>
            </a:endParaRPr>
          </a:p>
        </p:txBody>
      </p:sp>
      <p:sp>
        <p:nvSpPr>
          <p:cNvPr id="6" name="QuadreDeText 5">
            <a:extLst>
              <a:ext uri="{FF2B5EF4-FFF2-40B4-BE49-F238E27FC236}">
                <a16:creationId xmlns:a16="http://schemas.microsoft.com/office/drawing/2014/main" id="{BE5414BF-F508-7F4C-A306-1797DA2B634F}"/>
              </a:ext>
            </a:extLst>
          </p:cNvPr>
          <p:cNvSpPr txBox="1"/>
          <p:nvPr/>
        </p:nvSpPr>
        <p:spPr>
          <a:xfrm>
            <a:off x="6499856" y="199638"/>
            <a:ext cx="2491740" cy="30777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ca-ES" dirty="0" err="1">
                <a:latin typeface="Bahnschrift" panose="020B0502040204020203" pitchFamily="34" charset="0"/>
              </a:rPr>
              <a:t>Ebbinghaus</a:t>
            </a:r>
            <a:r>
              <a:rPr lang="ca-ES" dirty="0">
                <a:latin typeface="Bahnschrift" panose="020B0502040204020203" pitchFamily="34" charset="0"/>
              </a:rPr>
              <a:t> </a:t>
            </a:r>
            <a:r>
              <a:rPr lang="ca-ES" dirty="0" err="1">
                <a:latin typeface="Bahnschrift" panose="020B0502040204020203" pitchFamily="34" charset="0"/>
              </a:rPr>
              <a:t>Illusion</a:t>
            </a:r>
            <a:endParaRPr lang="ca-ES" dirty="0">
              <a:latin typeface="Bahnschrift" panose="020B0502040204020203" pitchFamily="34" charset="0"/>
            </a:endParaRPr>
          </a:p>
        </p:txBody>
      </p:sp>
      <p:sp>
        <p:nvSpPr>
          <p:cNvPr id="7" name="QuadreDeText 6">
            <a:extLst>
              <a:ext uri="{FF2B5EF4-FFF2-40B4-BE49-F238E27FC236}">
                <a16:creationId xmlns:a16="http://schemas.microsoft.com/office/drawing/2014/main" id="{8D5CD446-F820-83B9-C65E-73A10BE967F6}"/>
              </a:ext>
            </a:extLst>
          </p:cNvPr>
          <p:cNvSpPr txBox="1"/>
          <p:nvPr/>
        </p:nvSpPr>
        <p:spPr>
          <a:xfrm>
            <a:off x="876296" y="3432158"/>
            <a:ext cx="2491740" cy="30777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ca-ES" dirty="0" err="1">
                <a:latin typeface="Bahnschrift" panose="020B0502040204020203" pitchFamily="34" charset="0"/>
              </a:rPr>
              <a:t>Missing</a:t>
            </a:r>
            <a:r>
              <a:rPr lang="ca-ES" dirty="0">
                <a:latin typeface="Bahnschrift" panose="020B0502040204020203" pitchFamily="34" charset="0"/>
              </a:rPr>
              <a:t> </a:t>
            </a:r>
            <a:r>
              <a:rPr lang="ca-ES" dirty="0" err="1">
                <a:latin typeface="Bahnschrift" panose="020B0502040204020203" pitchFamily="34" charset="0"/>
              </a:rPr>
              <a:t>Square</a:t>
            </a:r>
            <a:r>
              <a:rPr lang="ca-ES" dirty="0">
                <a:latin typeface="Bahnschrift" panose="020B0502040204020203" pitchFamily="34" charset="0"/>
              </a:rPr>
              <a:t> </a:t>
            </a:r>
            <a:r>
              <a:rPr lang="ca-ES" dirty="0" err="1">
                <a:latin typeface="Bahnschrift" panose="020B0502040204020203" pitchFamily="34" charset="0"/>
              </a:rPr>
              <a:t>Illusion</a:t>
            </a:r>
            <a:endParaRPr lang="ca-ES" dirty="0"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Bahnschrift" panose="020B0502040204020203" pitchFamily="34" charset="0"/>
              </a:rPr>
              <a:t>Quadrat màgic</a:t>
            </a:r>
            <a:endParaRPr>
              <a:latin typeface="Bahnschrift" panose="020B0502040204020203" pitchFamily="34" charset="0"/>
            </a:endParaRPr>
          </a:p>
        </p:txBody>
      </p:sp>
      <p:graphicFrame>
        <p:nvGraphicFramePr>
          <p:cNvPr id="299" name="Google Shape;299;p42"/>
          <p:cNvGraphicFramePr/>
          <p:nvPr/>
        </p:nvGraphicFramePr>
        <p:xfrm>
          <a:off x="1915225" y="1451100"/>
          <a:ext cx="5849800" cy="2560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62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2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0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3000" b="1" dirty="0">
                          <a:latin typeface="Bahnschrift" panose="020B0502040204020203" pitchFamily="34" charset="0"/>
                          <a:ea typeface="Playfair Display"/>
                          <a:cs typeface="Playfair Display"/>
                          <a:sym typeface="Playfair Display"/>
                        </a:rPr>
                        <a:t>21</a:t>
                      </a:r>
                      <a:endParaRPr sz="3000" b="1" dirty="0">
                        <a:latin typeface="Bahnschrift" panose="020B0502040204020203" pitchFamily="34" charset="0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3000" b="1">
                          <a:latin typeface="Bahnschrift" panose="020B0502040204020203" pitchFamily="34" charset="0"/>
                          <a:ea typeface="Playfair Display"/>
                          <a:cs typeface="Playfair Display"/>
                          <a:sym typeface="Playfair Display"/>
                        </a:rPr>
                        <a:t>25</a:t>
                      </a:r>
                      <a:endParaRPr sz="3000" b="1">
                        <a:latin typeface="Bahnschrift" panose="020B0502040204020203" pitchFamily="34" charset="0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3000" b="1">
                          <a:latin typeface="Bahnschrift" panose="020B0502040204020203" pitchFamily="34" charset="0"/>
                          <a:ea typeface="Playfair Display"/>
                          <a:cs typeface="Playfair Display"/>
                          <a:sym typeface="Playfair Display"/>
                        </a:rPr>
                        <a:t>9</a:t>
                      </a:r>
                      <a:endParaRPr sz="3000" b="1">
                        <a:latin typeface="Bahnschrift" panose="020B0502040204020203" pitchFamily="34" charset="0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3000" b="1">
                          <a:latin typeface="Bahnschrift" panose="020B0502040204020203" pitchFamily="34" charset="0"/>
                          <a:ea typeface="Playfair Display"/>
                          <a:cs typeface="Playfair Display"/>
                          <a:sym typeface="Playfair Display"/>
                        </a:rPr>
                        <a:t>18</a:t>
                      </a:r>
                      <a:endParaRPr sz="3000" b="1">
                        <a:latin typeface="Bahnschrift" panose="020B0502040204020203" pitchFamily="34" charset="0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3000" b="1">
                          <a:latin typeface="Bahnschrift" panose="020B0502040204020203" pitchFamily="34" charset="0"/>
                          <a:ea typeface="Playfair Display"/>
                          <a:cs typeface="Playfair Display"/>
                          <a:sym typeface="Playfair Display"/>
                        </a:rPr>
                        <a:t>25</a:t>
                      </a:r>
                      <a:endParaRPr sz="3000" b="1">
                        <a:latin typeface="Bahnschrift" panose="020B0502040204020203" pitchFamily="34" charset="0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3000" b="1">
                          <a:latin typeface="Bahnschrift" panose="020B0502040204020203" pitchFamily="34" charset="0"/>
                          <a:ea typeface="Playfair Display"/>
                          <a:cs typeface="Playfair Display"/>
                          <a:sym typeface="Playfair Display"/>
                        </a:rPr>
                        <a:t>29</a:t>
                      </a:r>
                      <a:endParaRPr sz="3000" b="1">
                        <a:latin typeface="Bahnschrift" panose="020B0502040204020203" pitchFamily="34" charset="0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3000" b="1">
                          <a:latin typeface="Bahnschrift" panose="020B0502040204020203" pitchFamily="34" charset="0"/>
                          <a:ea typeface="Playfair Display"/>
                          <a:cs typeface="Playfair Display"/>
                          <a:sym typeface="Playfair Display"/>
                        </a:rPr>
                        <a:t>13</a:t>
                      </a:r>
                      <a:endParaRPr sz="3000" b="1">
                        <a:latin typeface="Bahnschrift" panose="020B0502040204020203" pitchFamily="34" charset="0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3000" b="1">
                          <a:latin typeface="Bahnschrift" panose="020B0502040204020203" pitchFamily="34" charset="0"/>
                          <a:ea typeface="Playfair Display"/>
                          <a:cs typeface="Playfair Display"/>
                          <a:sym typeface="Playfair Display"/>
                        </a:rPr>
                        <a:t>22</a:t>
                      </a:r>
                      <a:endParaRPr sz="3000" b="1">
                        <a:latin typeface="Bahnschrift" panose="020B0502040204020203" pitchFamily="34" charset="0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0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3000" b="1">
                          <a:latin typeface="Bahnschrift" panose="020B0502040204020203" pitchFamily="34" charset="0"/>
                          <a:ea typeface="Playfair Display"/>
                          <a:cs typeface="Playfair Display"/>
                          <a:sym typeface="Playfair Display"/>
                        </a:rPr>
                        <a:t>32</a:t>
                      </a:r>
                      <a:endParaRPr sz="3000" b="1">
                        <a:latin typeface="Bahnschrift" panose="020B0502040204020203" pitchFamily="34" charset="0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3000" b="1">
                          <a:latin typeface="Bahnschrift" panose="020B0502040204020203" pitchFamily="34" charset="0"/>
                          <a:ea typeface="Playfair Display"/>
                          <a:cs typeface="Playfair Display"/>
                          <a:sym typeface="Playfair Display"/>
                        </a:rPr>
                        <a:t>36</a:t>
                      </a:r>
                      <a:endParaRPr sz="3000" b="1">
                        <a:latin typeface="Bahnschrift" panose="020B0502040204020203" pitchFamily="34" charset="0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3000" b="1">
                          <a:latin typeface="Bahnschrift" panose="020B0502040204020203" pitchFamily="34" charset="0"/>
                          <a:ea typeface="Playfair Display"/>
                          <a:cs typeface="Playfair Display"/>
                          <a:sym typeface="Playfair Display"/>
                        </a:rPr>
                        <a:t>20</a:t>
                      </a:r>
                      <a:endParaRPr sz="3000" b="1">
                        <a:latin typeface="Bahnschrift" panose="020B0502040204020203" pitchFamily="34" charset="0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3000" b="1">
                          <a:latin typeface="Bahnschrift" panose="020B0502040204020203" pitchFamily="34" charset="0"/>
                          <a:ea typeface="Playfair Display"/>
                          <a:cs typeface="Playfair Display"/>
                          <a:sym typeface="Playfair Display"/>
                        </a:rPr>
                        <a:t>29</a:t>
                      </a:r>
                      <a:endParaRPr sz="3000" b="1">
                        <a:latin typeface="Bahnschrift" panose="020B0502040204020203" pitchFamily="34" charset="0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0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3000" b="1">
                          <a:latin typeface="Bahnschrift" panose="020B0502040204020203" pitchFamily="34" charset="0"/>
                          <a:ea typeface="Playfair Display"/>
                          <a:cs typeface="Playfair Display"/>
                          <a:sym typeface="Playfair Display"/>
                        </a:rPr>
                        <a:t>29</a:t>
                      </a:r>
                      <a:endParaRPr sz="3000" b="1">
                        <a:latin typeface="Bahnschrift" panose="020B0502040204020203" pitchFamily="34" charset="0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3000" b="1">
                          <a:latin typeface="Bahnschrift" panose="020B0502040204020203" pitchFamily="34" charset="0"/>
                          <a:ea typeface="Playfair Display"/>
                          <a:cs typeface="Playfair Display"/>
                          <a:sym typeface="Playfair Display"/>
                        </a:rPr>
                        <a:t>33</a:t>
                      </a:r>
                      <a:endParaRPr sz="3000" b="1">
                        <a:latin typeface="Bahnschrift" panose="020B0502040204020203" pitchFamily="34" charset="0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3000" b="1">
                          <a:latin typeface="Bahnschrift" panose="020B0502040204020203" pitchFamily="34" charset="0"/>
                          <a:ea typeface="Playfair Display"/>
                          <a:cs typeface="Playfair Display"/>
                          <a:sym typeface="Playfair Display"/>
                        </a:rPr>
                        <a:t>17</a:t>
                      </a:r>
                      <a:endParaRPr sz="3000" b="1">
                        <a:latin typeface="Bahnschrift" panose="020B0502040204020203" pitchFamily="34" charset="0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3000" b="1" dirty="0">
                          <a:latin typeface="Bahnschrift" panose="020B0502040204020203" pitchFamily="34" charset="0"/>
                          <a:ea typeface="Playfair Display"/>
                          <a:cs typeface="Playfair Display"/>
                          <a:sym typeface="Playfair Display"/>
                        </a:rPr>
                        <a:t>25</a:t>
                      </a:r>
                      <a:endParaRPr sz="3000" b="1" dirty="0">
                        <a:latin typeface="Bahnschrift" panose="020B0502040204020203" pitchFamily="34" charset="0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/>
          <p:nvPr/>
        </p:nvSpPr>
        <p:spPr>
          <a:xfrm>
            <a:off x="0" y="0"/>
            <a:ext cx="9143400" cy="5143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39960" dist="2304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43"/>
          <p:cNvSpPr/>
          <p:nvPr/>
        </p:nvSpPr>
        <p:spPr>
          <a:xfrm>
            <a:off x="344875" y="4165402"/>
            <a:ext cx="8669100" cy="9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2000" b="1" strike="noStrike" dirty="0">
                <a:solidFill>
                  <a:srgbClr val="EEECE1"/>
                </a:solidFill>
                <a:latin typeface="Bahnschrift" panose="020B0502040204020203" pitchFamily="34" charset="0"/>
                <a:ea typeface="Belleza"/>
                <a:cs typeface="Belleza"/>
                <a:sym typeface="Belleza"/>
              </a:rPr>
              <a:t>Façana de la Passió de la Sagrada Família, dissenyada per l'escultor Josep Maria Subirachs, mostra un quadrat màgic d'ordre 4</a:t>
            </a:r>
            <a:endParaRPr sz="2000" b="0" strike="noStrike" dirty="0">
              <a:latin typeface="Bahnschrift" panose="020B0502040204020203" pitchFamily="34" charset="0"/>
              <a:sym typeface="Arial"/>
            </a:endParaRPr>
          </a:p>
        </p:txBody>
      </p:sp>
      <p:pic>
        <p:nvPicPr>
          <p:cNvPr id="306" name="Google Shape;306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1520" y="155250"/>
            <a:ext cx="2461320" cy="1845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760" y="155250"/>
            <a:ext cx="3983850" cy="398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47280" y="2436480"/>
            <a:ext cx="952020" cy="1342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Bahnschrift" panose="020B0502040204020203" pitchFamily="34" charset="0"/>
              </a:rPr>
              <a:t>Il·lusió sensorial</a:t>
            </a:r>
            <a:endParaRPr>
              <a:latin typeface="Bahnschrift" panose="020B0502040204020203" pitchFamily="34" charset="0"/>
            </a:endParaRPr>
          </a:p>
        </p:txBody>
      </p:sp>
      <p:sp>
        <p:nvSpPr>
          <p:cNvPr id="314" name="Google Shape;314;p44"/>
          <p:cNvSpPr/>
          <p:nvPr/>
        </p:nvSpPr>
        <p:spPr>
          <a:xfrm>
            <a:off x="311710" y="1195690"/>
            <a:ext cx="7836600" cy="29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layfair Display"/>
              <a:buChar char="❖"/>
            </a:pPr>
            <a:r>
              <a:rPr lang="ca" sz="1900">
                <a:latin typeface="Bahnschrift" panose="020B0502040204020203" pitchFamily="34" charset="0"/>
                <a:ea typeface="Playfair Display"/>
                <a:cs typeface="Playfair Display"/>
                <a:sym typeface="Playfair Display"/>
              </a:rPr>
              <a:t>3 capses de cartes, clips, mistos, ... de forma semblant, però no cal que siguin iguals</a:t>
            </a:r>
            <a:endParaRPr sz="1900">
              <a:latin typeface="Bahnschrift" panose="020B0502040204020203" pitchFamily="34" charset="0"/>
              <a:ea typeface="Playfair Display"/>
              <a:cs typeface="Playfair Display"/>
              <a:sym typeface="Playfair Display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layfair Display"/>
              <a:buChar char="❖"/>
            </a:pPr>
            <a:r>
              <a:rPr lang="ca" sz="1900">
                <a:latin typeface="Bahnschrift" panose="020B0502040204020203" pitchFamily="34" charset="0"/>
                <a:ea typeface="Playfair Display"/>
                <a:cs typeface="Playfair Display"/>
                <a:sym typeface="Playfair Display"/>
              </a:rPr>
              <a:t>Una ha d'estar plena de monedes, cargols, clips,... </a:t>
            </a:r>
            <a:endParaRPr sz="1900">
              <a:latin typeface="Bahnschrift" panose="020B0502040204020203" pitchFamily="34" charset="0"/>
              <a:ea typeface="Playfair Display"/>
              <a:cs typeface="Playfair Display"/>
              <a:sym typeface="Playfair Display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layfair Display"/>
              <a:buChar char="❖"/>
            </a:pPr>
            <a:r>
              <a:rPr lang="ca" sz="1900">
                <a:latin typeface="Bahnschrift" panose="020B0502040204020203" pitchFamily="34" charset="0"/>
                <a:ea typeface="Playfair Display"/>
                <a:cs typeface="Playfair Display"/>
                <a:sym typeface="Playfair Display"/>
              </a:rPr>
              <a:t>Les altres dues han de ser buides</a:t>
            </a:r>
            <a:endParaRPr sz="1900">
              <a:latin typeface="Bahnschrift" panose="020B0502040204020203" pitchFamily="34" charset="0"/>
              <a:ea typeface="Playfair Display"/>
              <a:cs typeface="Playfair Display"/>
              <a:sym typeface="Playfair Display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layfair Display"/>
              <a:buChar char="❖"/>
            </a:pPr>
            <a:r>
              <a:rPr lang="ca" sz="1900">
                <a:latin typeface="Bahnschrift" panose="020B0502040204020203" pitchFamily="34" charset="0"/>
                <a:ea typeface="Playfair Display"/>
                <a:cs typeface="Playfair Display"/>
                <a:sym typeface="Playfair Display"/>
              </a:rPr>
              <a:t>Fem el joc?</a:t>
            </a:r>
            <a:endParaRPr sz="1900">
              <a:latin typeface="Bahnschrift" panose="020B0502040204020203" pitchFamily="34" charset="0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>
          <a:extLst>
            <a:ext uri="{FF2B5EF4-FFF2-40B4-BE49-F238E27FC236}">
              <a16:creationId xmlns:a16="http://schemas.microsoft.com/office/drawing/2014/main" id="{B038B82D-8AE1-3F17-1D19-7AC92D3DA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QuadreDeText 3">
            <a:extLst>
              <a:ext uri="{FF2B5EF4-FFF2-40B4-BE49-F238E27FC236}">
                <a16:creationId xmlns:a16="http://schemas.microsoft.com/office/drawing/2014/main" id="{22AC7F81-E212-EC2E-1940-ECFE4F526229}"/>
              </a:ext>
            </a:extLst>
          </p:cNvPr>
          <p:cNvSpPr txBox="1"/>
          <p:nvPr/>
        </p:nvSpPr>
        <p:spPr>
          <a:xfrm>
            <a:off x="1027096" y="1232906"/>
            <a:ext cx="8055944" cy="3515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Clr>
                <a:schemeClr val="accent1"/>
              </a:buClr>
              <a:buFont typeface="+mj-lt"/>
              <a:buAutoNum type="arabicParenR"/>
            </a:pPr>
            <a:r>
              <a:rPr lang="ca-ES" sz="1800" dirty="0">
                <a:latin typeface="Bahnschrift" panose="020B0502040204020203" pitchFamily="34" charset="0"/>
              </a:rPr>
              <a:t>Poseu les 3 monedes davant vostre en línia horitzontal però en</a:t>
            </a:r>
          </a:p>
          <a:p>
            <a:pPr marL="342900" indent="-342900">
              <a:lnSpc>
                <a:spcPct val="125000"/>
              </a:lnSpc>
              <a:buClr>
                <a:schemeClr val="accent1"/>
              </a:buClr>
              <a:buFont typeface="+mj-lt"/>
              <a:buAutoNum type="arabicParenR"/>
            </a:pPr>
            <a:r>
              <a:rPr lang="ca-ES" sz="1800" dirty="0">
                <a:latin typeface="Bahnschrift" panose="020B0502040204020203" pitchFamily="34" charset="0"/>
              </a:rPr>
              <a:t>l’ordre que vulgueu.</a:t>
            </a:r>
          </a:p>
          <a:p>
            <a:pPr marL="342900" indent="-342900">
              <a:lnSpc>
                <a:spcPct val="125000"/>
              </a:lnSpc>
              <a:buClr>
                <a:schemeClr val="accent1"/>
              </a:buClr>
              <a:buFont typeface="+mj-lt"/>
              <a:buAutoNum type="arabicParenR"/>
            </a:pPr>
            <a:r>
              <a:rPr lang="ca-ES" sz="1800" dirty="0">
                <a:latin typeface="Bahnschrift" panose="020B0502040204020203" pitchFamily="34" charset="0"/>
              </a:rPr>
              <a:t>Intercanvieu </a:t>
            </a:r>
            <a:r>
              <a:rPr lang="ca-ES" sz="1800" b="1" i="1" dirty="0">
                <a:solidFill>
                  <a:srgbClr val="FF0000"/>
                </a:solidFill>
                <a:latin typeface="Bahnschrift" panose="020B0502040204020203" pitchFamily="34" charset="0"/>
              </a:rPr>
              <a:t>A</a:t>
            </a:r>
            <a:r>
              <a:rPr lang="ca-ES" sz="1800" dirty="0">
                <a:latin typeface="Bahnschrift" panose="020B0502040204020203" pitchFamily="34" charset="0"/>
              </a:rPr>
              <a:t> por </a:t>
            </a:r>
            <a:r>
              <a:rPr lang="ca-ES" sz="1800" b="1" i="1" dirty="0">
                <a:solidFill>
                  <a:srgbClr val="00B050"/>
                </a:solidFill>
                <a:latin typeface="Bahnschrift" panose="020B0502040204020203" pitchFamily="34" charset="0"/>
              </a:rPr>
              <a:t>C</a:t>
            </a:r>
            <a:r>
              <a:rPr lang="ca-ES" sz="1800" dirty="0">
                <a:latin typeface="Bahnschrift" panose="020B0502040204020203" pitchFamily="34" charset="0"/>
              </a:rPr>
              <a:t>.</a:t>
            </a:r>
          </a:p>
          <a:p>
            <a:pPr marL="342900" indent="-342900">
              <a:lnSpc>
                <a:spcPct val="125000"/>
              </a:lnSpc>
              <a:buClr>
                <a:schemeClr val="accent1"/>
              </a:buClr>
              <a:buFont typeface="+mj-lt"/>
              <a:buAutoNum type="arabicParenR"/>
            </a:pPr>
            <a:r>
              <a:rPr lang="ca-ES" sz="1800" dirty="0">
                <a:latin typeface="Bahnschrift" panose="020B0502040204020203" pitchFamily="34" charset="0"/>
              </a:rPr>
              <a:t>Intercanvieu </a:t>
            </a:r>
            <a:r>
              <a:rPr lang="ca-ES" sz="1800" b="1" i="1" dirty="0">
                <a:solidFill>
                  <a:srgbClr val="00359B"/>
                </a:solidFill>
                <a:latin typeface="Bahnschrift" panose="020B0502040204020203" pitchFamily="34" charset="0"/>
              </a:rPr>
              <a:t>B</a:t>
            </a:r>
            <a:r>
              <a:rPr lang="ca-ES" sz="1800" dirty="0">
                <a:latin typeface="Bahnschrift" panose="020B0502040204020203" pitchFamily="34" charset="0"/>
              </a:rPr>
              <a:t> por </a:t>
            </a:r>
            <a:r>
              <a:rPr lang="ca-ES" sz="1800" b="1" i="1" dirty="0">
                <a:solidFill>
                  <a:srgbClr val="FF0000"/>
                </a:solidFill>
                <a:latin typeface="Bahnschrift" panose="020B0502040204020203" pitchFamily="34" charset="0"/>
              </a:rPr>
              <a:t>A</a:t>
            </a:r>
            <a:r>
              <a:rPr lang="ca-ES" sz="1800" dirty="0">
                <a:latin typeface="Bahnschrift" panose="020B0502040204020203" pitchFamily="34" charset="0"/>
              </a:rPr>
              <a:t> o </a:t>
            </a:r>
            <a:r>
              <a:rPr lang="ca-ES" sz="1800" b="1" i="1" dirty="0">
                <a:solidFill>
                  <a:srgbClr val="00B050"/>
                </a:solidFill>
                <a:latin typeface="Bahnschrift" panose="020B0502040204020203" pitchFamily="34" charset="0"/>
              </a:rPr>
              <a:t>C</a:t>
            </a:r>
            <a:r>
              <a:rPr lang="ca-ES" sz="1800" dirty="0">
                <a:solidFill>
                  <a:schemeClr val="tx1"/>
                </a:solidFill>
                <a:latin typeface="Bahnschrift" panose="020B0502040204020203" pitchFamily="34" charset="0"/>
              </a:rPr>
              <a:t>, la que vulgueu!</a:t>
            </a:r>
          </a:p>
          <a:p>
            <a:pPr marL="342900" indent="-342900">
              <a:lnSpc>
                <a:spcPct val="125000"/>
              </a:lnSpc>
              <a:buClr>
                <a:schemeClr val="accent1"/>
              </a:buClr>
              <a:buFont typeface="+mj-lt"/>
              <a:buAutoNum type="arabicParenR"/>
            </a:pPr>
            <a:r>
              <a:rPr lang="ca-ES" sz="1800" dirty="0">
                <a:latin typeface="Bahnschrift" panose="020B0502040204020203" pitchFamily="34" charset="0"/>
              </a:rPr>
              <a:t>Intercanvieu </a:t>
            </a:r>
            <a:r>
              <a:rPr lang="ca-ES" sz="1800" b="1" i="1" dirty="0">
                <a:solidFill>
                  <a:srgbClr val="00B050"/>
                </a:solidFill>
                <a:latin typeface="Bahnschrift" panose="020B0502040204020203" pitchFamily="34" charset="0"/>
              </a:rPr>
              <a:t>C</a:t>
            </a:r>
            <a:r>
              <a:rPr lang="ca-ES" sz="1800" dirty="0">
                <a:latin typeface="Bahnschrift" panose="020B0502040204020203" pitchFamily="34" charset="0"/>
              </a:rPr>
              <a:t> por la moneda de la dreta.</a:t>
            </a:r>
          </a:p>
          <a:p>
            <a:pPr marL="342900" indent="-342900">
              <a:lnSpc>
                <a:spcPct val="125000"/>
              </a:lnSpc>
              <a:buClr>
                <a:schemeClr val="accent1"/>
              </a:buClr>
              <a:buFont typeface="+mj-lt"/>
              <a:buAutoNum type="arabicParenR"/>
            </a:pPr>
            <a:r>
              <a:rPr lang="ca-ES" sz="1800" dirty="0">
                <a:latin typeface="Bahnschrift" panose="020B0502040204020203" pitchFamily="34" charset="0"/>
              </a:rPr>
              <a:t>Intercanvieu </a:t>
            </a:r>
            <a:r>
              <a:rPr lang="ca-ES" sz="1800" b="1" i="1" dirty="0">
                <a:solidFill>
                  <a:srgbClr val="FF0000"/>
                </a:solidFill>
                <a:latin typeface="Bahnschrift" panose="020B0502040204020203" pitchFamily="34" charset="0"/>
              </a:rPr>
              <a:t>A</a:t>
            </a:r>
            <a:r>
              <a:rPr lang="ca-ES" sz="1800" dirty="0">
                <a:latin typeface="Bahnschrift" panose="020B0502040204020203" pitchFamily="34" charset="0"/>
              </a:rPr>
              <a:t> por la moneda de l’esquerra.</a:t>
            </a:r>
          </a:p>
          <a:p>
            <a:pPr marL="342900" indent="-342900">
              <a:lnSpc>
                <a:spcPct val="125000"/>
              </a:lnSpc>
              <a:buClr>
                <a:schemeClr val="accent1"/>
              </a:buClr>
              <a:buFont typeface="+mj-lt"/>
              <a:buAutoNum type="arabicParenR"/>
            </a:pPr>
            <a:r>
              <a:rPr lang="ca-ES" sz="1800" dirty="0">
                <a:latin typeface="Bahnschrift" panose="020B0502040204020203" pitchFamily="34" charset="0"/>
              </a:rPr>
              <a:t>Intercanvieu </a:t>
            </a:r>
            <a:r>
              <a:rPr lang="ca-ES" sz="1800" b="1" i="1" dirty="0">
                <a:solidFill>
                  <a:srgbClr val="00359B"/>
                </a:solidFill>
                <a:latin typeface="Bahnschrift" panose="020B0502040204020203" pitchFamily="34" charset="0"/>
              </a:rPr>
              <a:t>B</a:t>
            </a:r>
            <a:r>
              <a:rPr lang="ca-ES" sz="1800" dirty="0">
                <a:latin typeface="Bahnschrift" panose="020B0502040204020203" pitchFamily="34" charset="0"/>
              </a:rPr>
              <a:t> por la moneda de la dreta.</a:t>
            </a:r>
          </a:p>
          <a:p>
            <a:pPr marL="342900" indent="-342900">
              <a:lnSpc>
                <a:spcPct val="125000"/>
              </a:lnSpc>
              <a:buClr>
                <a:schemeClr val="accent1"/>
              </a:buClr>
              <a:buFont typeface="+mj-lt"/>
              <a:buAutoNum type="arabicParenR"/>
            </a:pPr>
            <a:r>
              <a:rPr lang="ca-ES" sz="1800" dirty="0">
                <a:latin typeface="Bahnschrift" panose="020B0502040204020203" pitchFamily="34" charset="0"/>
              </a:rPr>
              <a:t>Intercanvieu la moneda de la dreta por la de l’esquerra.</a:t>
            </a:r>
          </a:p>
          <a:p>
            <a:pPr marL="342900" indent="-342900">
              <a:lnSpc>
                <a:spcPct val="125000"/>
              </a:lnSpc>
              <a:buClr>
                <a:schemeClr val="accent1"/>
              </a:buClr>
              <a:buFont typeface="+mj-lt"/>
              <a:buAutoNum type="arabicParenR"/>
            </a:pPr>
            <a:r>
              <a:rPr lang="ca-ES" sz="1800" dirty="0">
                <a:latin typeface="Bahnschrift" panose="020B0502040204020203" pitchFamily="34" charset="0"/>
              </a:rPr>
              <a:t>Poseu la moneda de la dreta a la butxaca.</a:t>
            </a:r>
          </a:p>
          <a:p>
            <a:pPr marL="342900" indent="-342900">
              <a:lnSpc>
                <a:spcPct val="125000"/>
              </a:lnSpc>
              <a:buClr>
                <a:schemeClr val="accent1"/>
              </a:buClr>
              <a:buFont typeface="+mj-lt"/>
              <a:buAutoNum type="arabicParenR"/>
            </a:pPr>
            <a:r>
              <a:rPr lang="ca-ES" sz="1800" dirty="0">
                <a:latin typeface="Bahnschrift" panose="020B0502040204020203" pitchFamily="34" charset="0"/>
              </a:rPr>
              <a:t>De les monedes que us quedin, agafeu amb la mà la que tingui més valor.</a:t>
            </a:r>
          </a:p>
        </p:txBody>
      </p:sp>
      <p:sp>
        <p:nvSpPr>
          <p:cNvPr id="3" name="QuadreDeText 2">
            <a:extLst>
              <a:ext uri="{FF2B5EF4-FFF2-40B4-BE49-F238E27FC236}">
                <a16:creationId xmlns:a16="http://schemas.microsoft.com/office/drawing/2014/main" id="{E281C31B-2CD6-070A-30D2-8D561AACE680}"/>
              </a:ext>
            </a:extLst>
          </p:cNvPr>
          <p:cNvSpPr txBox="1"/>
          <p:nvPr/>
        </p:nvSpPr>
        <p:spPr>
          <a:xfrm>
            <a:off x="89535" y="48575"/>
            <a:ext cx="88411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sz="1800" dirty="0">
                <a:latin typeface="Bahnschrift" panose="020B0502040204020203" pitchFamily="34" charset="0"/>
              </a:rPr>
              <a:t>A cada objecte li assignarem una lletra: </a:t>
            </a:r>
            <a:r>
              <a:rPr lang="ca-ES" sz="1800" b="1" i="1" dirty="0">
                <a:solidFill>
                  <a:srgbClr val="FF0000"/>
                </a:solidFill>
                <a:latin typeface="Bahnschrift" panose="020B0502040204020203" pitchFamily="34" charset="0"/>
              </a:rPr>
              <a:t>A</a:t>
            </a:r>
            <a:r>
              <a:rPr lang="ca-ES" sz="1800" dirty="0">
                <a:latin typeface="Bahnschrift" panose="020B0502040204020203" pitchFamily="34" charset="0"/>
              </a:rPr>
              <a:t>, </a:t>
            </a:r>
            <a:r>
              <a:rPr lang="ca-ES" sz="1800" b="1" i="1" dirty="0">
                <a:solidFill>
                  <a:srgbClr val="00359B"/>
                </a:solidFill>
                <a:latin typeface="Bahnschrift" panose="020B0502040204020203" pitchFamily="34" charset="0"/>
              </a:rPr>
              <a:t>B</a:t>
            </a:r>
            <a:r>
              <a:rPr lang="ca-ES" sz="1800" dirty="0">
                <a:latin typeface="Bahnschrift" panose="020B0502040204020203" pitchFamily="34" charset="0"/>
              </a:rPr>
              <a:t> o </a:t>
            </a:r>
            <a:r>
              <a:rPr lang="ca-ES" sz="1800" b="1" i="1" dirty="0">
                <a:solidFill>
                  <a:srgbClr val="00B050"/>
                </a:solidFill>
                <a:latin typeface="Bahnschrift" panose="020B0502040204020203" pitchFamily="34" charset="0"/>
              </a:rPr>
              <a:t>C</a:t>
            </a:r>
            <a:r>
              <a:rPr lang="ca-ES" sz="1800" dirty="0">
                <a:latin typeface="Bahnschrift" panose="020B0502040204020203" pitchFamily="34" charset="0"/>
              </a:rPr>
              <a:t>. Si ho feu com nosaltres, li direm </a:t>
            </a:r>
            <a:r>
              <a:rPr lang="ca-ES" sz="1800" b="1" i="1" dirty="0">
                <a:solidFill>
                  <a:srgbClr val="FF0000"/>
                </a:solidFill>
                <a:latin typeface="Bahnschrift" panose="020B0502040204020203" pitchFamily="34" charset="0"/>
              </a:rPr>
              <a:t>A</a:t>
            </a:r>
            <a:r>
              <a:rPr lang="ca-ES" sz="1800" dirty="0">
                <a:latin typeface="Bahnschrift" panose="020B0502040204020203" pitchFamily="34" charset="0"/>
              </a:rPr>
              <a:t> </a:t>
            </a:r>
            <a:r>
              <a:rPr lang="ca-ES" sz="1800" dirty="0" err="1">
                <a:latin typeface="Bahnschrift" panose="020B0502040204020203" pitchFamily="34" charset="0"/>
              </a:rPr>
              <a:t>a</a:t>
            </a:r>
            <a:r>
              <a:rPr lang="ca-ES" sz="1800" dirty="0">
                <a:latin typeface="Bahnschrift" panose="020B0502040204020203" pitchFamily="34" charset="0"/>
              </a:rPr>
              <a:t> la moneda de 1 euro, </a:t>
            </a:r>
            <a:r>
              <a:rPr lang="ca-ES" sz="1800" b="1" i="1" dirty="0">
                <a:solidFill>
                  <a:srgbClr val="00359B"/>
                </a:solidFill>
                <a:latin typeface="Bahnschrift" panose="020B0502040204020203" pitchFamily="34" charset="0"/>
              </a:rPr>
              <a:t>B</a:t>
            </a:r>
            <a:r>
              <a:rPr lang="ca-ES" sz="1800" dirty="0">
                <a:latin typeface="Bahnschrift" panose="020B0502040204020203" pitchFamily="34" charset="0"/>
              </a:rPr>
              <a:t> a la de 50 cc y </a:t>
            </a:r>
            <a:r>
              <a:rPr lang="ca-ES" sz="1800" b="1" i="1" dirty="0">
                <a:solidFill>
                  <a:srgbClr val="00B050"/>
                </a:solidFill>
                <a:latin typeface="Bahnschrift" panose="020B0502040204020203" pitchFamily="34" charset="0"/>
              </a:rPr>
              <a:t>C</a:t>
            </a:r>
            <a:r>
              <a:rPr lang="ca-ES" sz="1800" dirty="0">
                <a:latin typeface="Bahnschrift" panose="020B0502040204020203" pitchFamily="34" charset="0"/>
              </a:rPr>
              <a:t> a la de 10 cc.</a:t>
            </a:r>
          </a:p>
        </p:txBody>
      </p:sp>
      <p:sp>
        <p:nvSpPr>
          <p:cNvPr id="6" name="QuadreDeText 5">
            <a:extLst>
              <a:ext uri="{FF2B5EF4-FFF2-40B4-BE49-F238E27FC236}">
                <a16:creationId xmlns:a16="http://schemas.microsoft.com/office/drawing/2014/main" id="{E8DD52DF-0126-795F-4630-49A8DD5865FD}"/>
              </a:ext>
            </a:extLst>
          </p:cNvPr>
          <p:cNvSpPr txBox="1"/>
          <p:nvPr/>
        </p:nvSpPr>
        <p:spPr>
          <a:xfrm>
            <a:off x="0" y="771241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ca-ES" sz="2400" b="1" dirty="0">
                <a:solidFill>
                  <a:srgbClr val="C00000"/>
                </a:solidFill>
                <a:latin typeface="Bahnschrift" panose="020B0502040204020203" pitchFamily="34" charset="0"/>
              </a:rPr>
              <a:t>ATENCIÓ QUE COMENCEM!</a:t>
            </a:r>
          </a:p>
        </p:txBody>
      </p:sp>
    </p:spTree>
    <p:extLst>
      <p:ext uri="{BB962C8B-B14F-4D97-AF65-F5344CB8AC3E}">
        <p14:creationId xmlns:p14="http://schemas.microsoft.com/office/powerpoint/2010/main" val="42649840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60199-9281-E182-B749-78E7AD3A8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QuadreDeText 2">
            <a:extLst>
              <a:ext uri="{FF2B5EF4-FFF2-40B4-BE49-F238E27FC236}">
                <a16:creationId xmlns:a16="http://schemas.microsoft.com/office/drawing/2014/main" id="{1981083D-7FD9-4FA3-69AD-B68CDBF2EF6F}"/>
              </a:ext>
            </a:extLst>
          </p:cNvPr>
          <p:cNvSpPr txBox="1"/>
          <p:nvPr/>
        </p:nvSpPr>
        <p:spPr>
          <a:xfrm>
            <a:off x="348916" y="216568"/>
            <a:ext cx="2394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800">
                <a:latin typeface="Bahnschrift" panose="020B0502040204020203" pitchFamily="34" charset="0"/>
              </a:rPr>
              <a:t>El resultat és…</a:t>
            </a:r>
          </a:p>
        </p:txBody>
      </p:sp>
      <p:pic>
        <p:nvPicPr>
          <p:cNvPr id="7" name="Imatge 6">
            <a:extLst>
              <a:ext uri="{FF2B5EF4-FFF2-40B4-BE49-F238E27FC236}">
                <a16:creationId xmlns:a16="http://schemas.microsoft.com/office/drawing/2014/main" id="{4644D762-D9FB-F53A-104C-B70A527648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9" t="12679" r="8519" b="19201"/>
          <a:stretch/>
        </p:blipFill>
        <p:spPr>
          <a:xfrm>
            <a:off x="6164440" y="983368"/>
            <a:ext cx="2750960" cy="334159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Imatge 7">
            <a:extLst>
              <a:ext uri="{FF2B5EF4-FFF2-40B4-BE49-F238E27FC236}">
                <a16:creationId xmlns:a16="http://schemas.microsoft.com/office/drawing/2014/main" id="{B909D628-02FC-E186-EFFF-2A56E5A193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9"/>
          <a:stretch/>
        </p:blipFill>
        <p:spPr>
          <a:xfrm>
            <a:off x="3200400" y="983368"/>
            <a:ext cx="2743200" cy="334159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Imatge 8">
            <a:extLst>
              <a:ext uri="{FF2B5EF4-FFF2-40B4-BE49-F238E27FC236}">
                <a16:creationId xmlns:a16="http://schemas.microsoft.com/office/drawing/2014/main" id="{BDC9E987-5AF2-5172-FAED-0ACE7EA0CE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19" r="3986"/>
          <a:stretch/>
        </p:blipFill>
        <p:spPr>
          <a:xfrm>
            <a:off x="228600" y="983369"/>
            <a:ext cx="2747464" cy="334159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981253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66C21-1F86-35F3-9691-814E84BA0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0EF0CA46-9E9F-B36C-F8EF-4271682EC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a-ES" b="1" dirty="0">
                <a:solidFill>
                  <a:srgbClr val="C00000"/>
                </a:solidFill>
                <a:latin typeface="Bahnschrift" panose="020B0502040204020203" pitchFamily="34" charset="0"/>
              </a:rPr>
              <a:t>És el vostre torn!</a:t>
            </a:r>
          </a:p>
        </p:txBody>
      </p:sp>
      <p:sp>
        <p:nvSpPr>
          <p:cNvPr id="4" name="Rectangle: cantonades arrodonides 3">
            <a:extLst>
              <a:ext uri="{FF2B5EF4-FFF2-40B4-BE49-F238E27FC236}">
                <a16:creationId xmlns:a16="http://schemas.microsoft.com/office/drawing/2014/main" id="{B948A789-ABFB-12CF-43B6-3687B9564C16}"/>
              </a:ext>
            </a:extLst>
          </p:cNvPr>
          <p:cNvSpPr/>
          <p:nvPr/>
        </p:nvSpPr>
        <p:spPr>
          <a:xfrm>
            <a:off x="2295700" y="3247465"/>
            <a:ext cx="4013948" cy="1190065"/>
          </a:xfrm>
          <a:prstGeom prst="roundRect">
            <a:avLst/>
          </a:prstGeom>
          <a:solidFill>
            <a:srgbClr val="00297A">
              <a:alpha val="30000"/>
            </a:srgbClr>
          </a:solidFill>
          <a:ln w="38100">
            <a:solidFill>
              <a:srgbClr val="00297A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a-ES" sz="4050" b="1" dirty="0">
                <a:solidFill>
                  <a:srgbClr val="00297A"/>
                </a:solidFill>
                <a:latin typeface="Bahnschrift" panose="020B0502040204020203" pitchFamily="34" charset="0"/>
              </a:rPr>
              <a:t>ENDAVANT!</a:t>
            </a:r>
          </a:p>
        </p:txBody>
      </p:sp>
      <p:sp>
        <p:nvSpPr>
          <p:cNvPr id="5" name="QuadreDeText 4">
            <a:extLst>
              <a:ext uri="{FF2B5EF4-FFF2-40B4-BE49-F238E27FC236}">
                <a16:creationId xmlns:a16="http://schemas.microsoft.com/office/drawing/2014/main" id="{F37C44AB-74C6-6015-D3FE-6B530684DBD1}"/>
              </a:ext>
            </a:extLst>
          </p:cNvPr>
          <p:cNvSpPr txBox="1"/>
          <p:nvPr/>
        </p:nvSpPr>
        <p:spPr>
          <a:xfrm>
            <a:off x="311700" y="1371421"/>
            <a:ext cx="7981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800" b="1" dirty="0">
                <a:solidFill>
                  <a:srgbClr val="00297A"/>
                </a:solidFill>
                <a:latin typeface="Bahnschrift" panose="020B0502040204020203" pitchFamily="34" charset="0"/>
              </a:rPr>
              <a:t>És el vostre torn, heu de construir el camí seguint les passes que us hem donat a les instruccions. Comenceu amb totes les combinacions possibles!</a:t>
            </a:r>
          </a:p>
          <a:p>
            <a:endParaRPr lang="ca-ES" sz="1800" b="1" dirty="0">
              <a:solidFill>
                <a:srgbClr val="00297A"/>
              </a:solidFill>
              <a:latin typeface="Bahnschrift" panose="020B0502040204020203" pitchFamily="34" charset="0"/>
            </a:endParaRPr>
          </a:p>
          <a:p>
            <a:r>
              <a:rPr lang="ca-ES" sz="1800" b="1" u="sng" dirty="0">
                <a:solidFill>
                  <a:srgbClr val="00297A"/>
                </a:solidFill>
                <a:latin typeface="Bahnschrift" panose="020B0502040204020203" pitchFamily="34" charset="0"/>
              </a:rPr>
              <a:t>Pregunta:</a:t>
            </a:r>
            <a:r>
              <a:rPr lang="ca-ES" sz="1800" b="1" dirty="0">
                <a:solidFill>
                  <a:srgbClr val="00297A"/>
                </a:solidFill>
                <a:latin typeface="Bahnschrift" panose="020B0502040204020203" pitchFamily="34" charset="0"/>
              </a:rPr>
              <a:t> sempre acabeu allà mateix? Tots els camins porten a Roma?</a:t>
            </a:r>
          </a:p>
        </p:txBody>
      </p:sp>
    </p:spTree>
    <p:extLst>
      <p:ext uri="{BB962C8B-B14F-4D97-AF65-F5344CB8AC3E}">
        <p14:creationId xmlns:p14="http://schemas.microsoft.com/office/powerpoint/2010/main" val="36179842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>
          <a:extLst>
            <a:ext uri="{FF2B5EF4-FFF2-40B4-BE49-F238E27FC236}">
              <a16:creationId xmlns:a16="http://schemas.microsoft.com/office/drawing/2014/main" id="{A8C742C7-08ED-9C7D-0F7F-E95ED8498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QuadreDeText 3">
            <a:extLst>
              <a:ext uri="{FF2B5EF4-FFF2-40B4-BE49-F238E27FC236}">
                <a16:creationId xmlns:a16="http://schemas.microsoft.com/office/drawing/2014/main" id="{555F70F4-556B-BB68-4F9A-EEF0F1DD422C}"/>
              </a:ext>
            </a:extLst>
          </p:cNvPr>
          <p:cNvSpPr txBox="1"/>
          <p:nvPr/>
        </p:nvSpPr>
        <p:spPr>
          <a:xfrm>
            <a:off x="1027096" y="1232906"/>
            <a:ext cx="8055944" cy="3515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Clr>
                <a:schemeClr val="accent1"/>
              </a:buClr>
              <a:buFont typeface="+mj-lt"/>
              <a:buAutoNum type="arabicParenR"/>
            </a:pPr>
            <a:r>
              <a:rPr lang="ca-ES" sz="1800" dirty="0">
                <a:latin typeface="Bahnschrift" panose="020B0502040204020203" pitchFamily="34" charset="0"/>
              </a:rPr>
              <a:t>Poseu les 3 monedes davant vostre en línia horitzontal però en</a:t>
            </a:r>
          </a:p>
          <a:p>
            <a:pPr marL="342900" indent="-342900">
              <a:lnSpc>
                <a:spcPct val="125000"/>
              </a:lnSpc>
              <a:buClr>
                <a:schemeClr val="accent1"/>
              </a:buClr>
              <a:buFont typeface="+mj-lt"/>
              <a:buAutoNum type="arabicParenR"/>
            </a:pPr>
            <a:r>
              <a:rPr lang="ca-ES" sz="1800" dirty="0">
                <a:latin typeface="Bahnschrift" panose="020B0502040204020203" pitchFamily="34" charset="0"/>
              </a:rPr>
              <a:t>l’ordre que vulgueu.</a:t>
            </a:r>
          </a:p>
          <a:p>
            <a:pPr marL="342900" indent="-342900">
              <a:lnSpc>
                <a:spcPct val="125000"/>
              </a:lnSpc>
              <a:buClr>
                <a:schemeClr val="accent1"/>
              </a:buClr>
              <a:buFont typeface="+mj-lt"/>
              <a:buAutoNum type="arabicParenR"/>
            </a:pPr>
            <a:r>
              <a:rPr lang="ca-ES" sz="1800" dirty="0">
                <a:latin typeface="Bahnschrift" panose="020B0502040204020203" pitchFamily="34" charset="0"/>
              </a:rPr>
              <a:t>Intercanvieu </a:t>
            </a:r>
            <a:r>
              <a:rPr lang="ca-ES" sz="1800" b="1" i="1" dirty="0">
                <a:solidFill>
                  <a:srgbClr val="FF0000"/>
                </a:solidFill>
                <a:latin typeface="Bahnschrift" panose="020B0502040204020203" pitchFamily="34" charset="0"/>
              </a:rPr>
              <a:t>A</a:t>
            </a:r>
            <a:r>
              <a:rPr lang="ca-ES" sz="1800" dirty="0">
                <a:latin typeface="Bahnschrift" panose="020B0502040204020203" pitchFamily="34" charset="0"/>
              </a:rPr>
              <a:t> por </a:t>
            </a:r>
            <a:r>
              <a:rPr lang="ca-ES" sz="1800" b="1" i="1" dirty="0">
                <a:solidFill>
                  <a:srgbClr val="00B050"/>
                </a:solidFill>
                <a:latin typeface="Bahnschrift" panose="020B0502040204020203" pitchFamily="34" charset="0"/>
              </a:rPr>
              <a:t>C</a:t>
            </a:r>
            <a:r>
              <a:rPr lang="ca-ES" sz="1800" dirty="0">
                <a:latin typeface="Bahnschrift" panose="020B0502040204020203" pitchFamily="34" charset="0"/>
              </a:rPr>
              <a:t>.</a:t>
            </a:r>
          </a:p>
          <a:p>
            <a:pPr marL="342900" indent="-342900">
              <a:lnSpc>
                <a:spcPct val="125000"/>
              </a:lnSpc>
              <a:buClr>
                <a:schemeClr val="accent1"/>
              </a:buClr>
              <a:buFont typeface="+mj-lt"/>
              <a:buAutoNum type="arabicParenR"/>
            </a:pPr>
            <a:r>
              <a:rPr lang="ca-ES" sz="1800" dirty="0">
                <a:latin typeface="Bahnschrift" panose="020B0502040204020203" pitchFamily="34" charset="0"/>
              </a:rPr>
              <a:t>Intercanvieu </a:t>
            </a:r>
            <a:r>
              <a:rPr lang="ca-ES" sz="1800" b="1" i="1" dirty="0">
                <a:solidFill>
                  <a:srgbClr val="00359B"/>
                </a:solidFill>
                <a:latin typeface="Bahnschrift" panose="020B0502040204020203" pitchFamily="34" charset="0"/>
              </a:rPr>
              <a:t>B</a:t>
            </a:r>
            <a:r>
              <a:rPr lang="ca-ES" sz="1800" dirty="0">
                <a:latin typeface="Bahnschrift" panose="020B0502040204020203" pitchFamily="34" charset="0"/>
              </a:rPr>
              <a:t> por </a:t>
            </a:r>
            <a:r>
              <a:rPr lang="ca-ES" sz="1800" b="1" i="1" dirty="0">
                <a:solidFill>
                  <a:srgbClr val="FF0000"/>
                </a:solidFill>
                <a:latin typeface="Bahnschrift" panose="020B0502040204020203" pitchFamily="34" charset="0"/>
              </a:rPr>
              <a:t>A</a:t>
            </a:r>
            <a:r>
              <a:rPr lang="ca-ES" sz="1800" dirty="0">
                <a:latin typeface="Bahnschrift" panose="020B0502040204020203" pitchFamily="34" charset="0"/>
              </a:rPr>
              <a:t> o </a:t>
            </a:r>
            <a:r>
              <a:rPr lang="ca-ES" sz="1800" b="1" i="1" dirty="0">
                <a:solidFill>
                  <a:srgbClr val="00B050"/>
                </a:solidFill>
                <a:latin typeface="Bahnschrift" panose="020B0502040204020203" pitchFamily="34" charset="0"/>
              </a:rPr>
              <a:t>C</a:t>
            </a:r>
            <a:r>
              <a:rPr lang="ca-ES" sz="1800" dirty="0">
                <a:solidFill>
                  <a:schemeClr val="tx1"/>
                </a:solidFill>
                <a:latin typeface="Bahnschrift" panose="020B0502040204020203" pitchFamily="34" charset="0"/>
              </a:rPr>
              <a:t>, la que vulgueu!</a:t>
            </a:r>
          </a:p>
          <a:p>
            <a:pPr marL="342900" indent="-342900">
              <a:lnSpc>
                <a:spcPct val="125000"/>
              </a:lnSpc>
              <a:buClr>
                <a:schemeClr val="accent1"/>
              </a:buClr>
              <a:buFont typeface="+mj-lt"/>
              <a:buAutoNum type="arabicParenR"/>
            </a:pPr>
            <a:r>
              <a:rPr lang="ca-ES" sz="1800" dirty="0">
                <a:latin typeface="Bahnschrift" panose="020B0502040204020203" pitchFamily="34" charset="0"/>
              </a:rPr>
              <a:t>Intercanvieu </a:t>
            </a:r>
            <a:r>
              <a:rPr lang="ca-ES" sz="1800" b="1" i="1" dirty="0">
                <a:solidFill>
                  <a:srgbClr val="00B050"/>
                </a:solidFill>
                <a:latin typeface="Bahnschrift" panose="020B0502040204020203" pitchFamily="34" charset="0"/>
              </a:rPr>
              <a:t>C</a:t>
            </a:r>
            <a:r>
              <a:rPr lang="ca-ES" sz="1800" dirty="0">
                <a:latin typeface="Bahnschrift" panose="020B0502040204020203" pitchFamily="34" charset="0"/>
              </a:rPr>
              <a:t> por la moneda de la dreta.</a:t>
            </a:r>
          </a:p>
          <a:p>
            <a:pPr marL="342900" indent="-342900">
              <a:lnSpc>
                <a:spcPct val="125000"/>
              </a:lnSpc>
              <a:buClr>
                <a:schemeClr val="accent1"/>
              </a:buClr>
              <a:buFont typeface="+mj-lt"/>
              <a:buAutoNum type="arabicParenR"/>
            </a:pPr>
            <a:r>
              <a:rPr lang="ca-ES" sz="1800" dirty="0">
                <a:latin typeface="Bahnschrift" panose="020B0502040204020203" pitchFamily="34" charset="0"/>
              </a:rPr>
              <a:t>Intercanvieu </a:t>
            </a:r>
            <a:r>
              <a:rPr lang="ca-ES" sz="1800" b="1" i="1" dirty="0">
                <a:solidFill>
                  <a:srgbClr val="FF0000"/>
                </a:solidFill>
                <a:latin typeface="Bahnschrift" panose="020B0502040204020203" pitchFamily="34" charset="0"/>
              </a:rPr>
              <a:t>A</a:t>
            </a:r>
            <a:r>
              <a:rPr lang="ca-ES" sz="1800" dirty="0">
                <a:latin typeface="Bahnschrift" panose="020B0502040204020203" pitchFamily="34" charset="0"/>
              </a:rPr>
              <a:t> por la moneda de l’esquerra.</a:t>
            </a:r>
          </a:p>
          <a:p>
            <a:pPr marL="342900" indent="-342900">
              <a:lnSpc>
                <a:spcPct val="125000"/>
              </a:lnSpc>
              <a:buClr>
                <a:schemeClr val="accent1"/>
              </a:buClr>
              <a:buFont typeface="+mj-lt"/>
              <a:buAutoNum type="arabicParenR"/>
            </a:pPr>
            <a:r>
              <a:rPr lang="ca-ES" sz="1800" dirty="0">
                <a:latin typeface="Bahnschrift" panose="020B0502040204020203" pitchFamily="34" charset="0"/>
              </a:rPr>
              <a:t>Intercanvieu </a:t>
            </a:r>
            <a:r>
              <a:rPr lang="ca-ES" sz="1800" b="1" i="1" dirty="0">
                <a:solidFill>
                  <a:srgbClr val="00359B"/>
                </a:solidFill>
                <a:latin typeface="Bahnschrift" panose="020B0502040204020203" pitchFamily="34" charset="0"/>
              </a:rPr>
              <a:t>B</a:t>
            </a:r>
            <a:r>
              <a:rPr lang="ca-ES" sz="1800" dirty="0">
                <a:latin typeface="Bahnschrift" panose="020B0502040204020203" pitchFamily="34" charset="0"/>
              </a:rPr>
              <a:t> por la moneda de la dreta.</a:t>
            </a:r>
          </a:p>
          <a:p>
            <a:pPr marL="342900" indent="-342900">
              <a:lnSpc>
                <a:spcPct val="125000"/>
              </a:lnSpc>
              <a:buClr>
                <a:schemeClr val="accent1"/>
              </a:buClr>
              <a:buFont typeface="+mj-lt"/>
              <a:buAutoNum type="arabicParenR"/>
            </a:pPr>
            <a:r>
              <a:rPr lang="ca-ES" sz="1800" dirty="0">
                <a:latin typeface="Bahnschrift" panose="020B0502040204020203" pitchFamily="34" charset="0"/>
              </a:rPr>
              <a:t>Intercanvieu la moneda de la dreta por la de l’esquerra.</a:t>
            </a:r>
          </a:p>
          <a:p>
            <a:pPr marL="342900" indent="-342900">
              <a:lnSpc>
                <a:spcPct val="125000"/>
              </a:lnSpc>
              <a:buClr>
                <a:schemeClr val="accent1"/>
              </a:buClr>
              <a:buFont typeface="+mj-lt"/>
              <a:buAutoNum type="arabicParenR"/>
            </a:pPr>
            <a:r>
              <a:rPr lang="ca-ES" sz="1800" dirty="0">
                <a:latin typeface="Bahnschrift" panose="020B0502040204020203" pitchFamily="34" charset="0"/>
              </a:rPr>
              <a:t>Poseu la moneda de la dreta a la butxaca.</a:t>
            </a:r>
          </a:p>
          <a:p>
            <a:pPr marL="342900" indent="-342900">
              <a:lnSpc>
                <a:spcPct val="125000"/>
              </a:lnSpc>
              <a:buClr>
                <a:schemeClr val="accent1"/>
              </a:buClr>
              <a:buFont typeface="+mj-lt"/>
              <a:buAutoNum type="arabicParenR"/>
            </a:pPr>
            <a:r>
              <a:rPr lang="ca-ES" sz="1800" dirty="0">
                <a:latin typeface="Bahnschrift" panose="020B0502040204020203" pitchFamily="34" charset="0"/>
              </a:rPr>
              <a:t>De les monedes que us quedin, agafeu amb la mà la que tingui més valor.</a:t>
            </a:r>
          </a:p>
        </p:txBody>
      </p:sp>
      <p:sp>
        <p:nvSpPr>
          <p:cNvPr id="3" name="QuadreDeText 2">
            <a:extLst>
              <a:ext uri="{FF2B5EF4-FFF2-40B4-BE49-F238E27FC236}">
                <a16:creationId xmlns:a16="http://schemas.microsoft.com/office/drawing/2014/main" id="{C60C2B8F-F771-927F-797E-4FBD36530AE9}"/>
              </a:ext>
            </a:extLst>
          </p:cNvPr>
          <p:cNvSpPr txBox="1"/>
          <p:nvPr/>
        </p:nvSpPr>
        <p:spPr>
          <a:xfrm>
            <a:off x="89535" y="48575"/>
            <a:ext cx="88411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sz="1800" dirty="0">
                <a:latin typeface="Bahnschrift" panose="020B0502040204020203" pitchFamily="34" charset="0"/>
              </a:rPr>
              <a:t>A cada objecte li assignarem una lletra: </a:t>
            </a:r>
            <a:r>
              <a:rPr lang="ca-ES" sz="1800" b="1" i="1" dirty="0">
                <a:solidFill>
                  <a:srgbClr val="FF0000"/>
                </a:solidFill>
                <a:latin typeface="Bahnschrift" panose="020B0502040204020203" pitchFamily="34" charset="0"/>
              </a:rPr>
              <a:t>A</a:t>
            </a:r>
            <a:r>
              <a:rPr lang="ca-ES" sz="1800" dirty="0">
                <a:latin typeface="Bahnschrift" panose="020B0502040204020203" pitchFamily="34" charset="0"/>
              </a:rPr>
              <a:t>, </a:t>
            </a:r>
            <a:r>
              <a:rPr lang="ca-ES" sz="1800" b="1" i="1" dirty="0">
                <a:solidFill>
                  <a:srgbClr val="00359B"/>
                </a:solidFill>
                <a:latin typeface="Bahnschrift" panose="020B0502040204020203" pitchFamily="34" charset="0"/>
              </a:rPr>
              <a:t>B</a:t>
            </a:r>
            <a:r>
              <a:rPr lang="ca-ES" sz="1800" dirty="0">
                <a:latin typeface="Bahnschrift" panose="020B0502040204020203" pitchFamily="34" charset="0"/>
              </a:rPr>
              <a:t> o </a:t>
            </a:r>
            <a:r>
              <a:rPr lang="ca-ES" sz="1800" b="1" i="1" dirty="0">
                <a:solidFill>
                  <a:srgbClr val="00B050"/>
                </a:solidFill>
                <a:latin typeface="Bahnschrift" panose="020B0502040204020203" pitchFamily="34" charset="0"/>
              </a:rPr>
              <a:t>C</a:t>
            </a:r>
            <a:r>
              <a:rPr lang="ca-ES" sz="1800" dirty="0">
                <a:latin typeface="Bahnschrift" panose="020B0502040204020203" pitchFamily="34" charset="0"/>
              </a:rPr>
              <a:t>. Si ho feu com nosaltres, li direm </a:t>
            </a:r>
            <a:r>
              <a:rPr lang="ca-ES" sz="1800" b="1" i="1" dirty="0">
                <a:solidFill>
                  <a:srgbClr val="FF0000"/>
                </a:solidFill>
                <a:latin typeface="Bahnschrift" panose="020B0502040204020203" pitchFamily="34" charset="0"/>
              </a:rPr>
              <a:t>A</a:t>
            </a:r>
            <a:r>
              <a:rPr lang="ca-ES" sz="1800" dirty="0">
                <a:latin typeface="Bahnschrift" panose="020B0502040204020203" pitchFamily="34" charset="0"/>
              </a:rPr>
              <a:t> </a:t>
            </a:r>
            <a:r>
              <a:rPr lang="ca-ES" sz="1800" dirty="0" err="1">
                <a:latin typeface="Bahnschrift" panose="020B0502040204020203" pitchFamily="34" charset="0"/>
              </a:rPr>
              <a:t>a</a:t>
            </a:r>
            <a:r>
              <a:rPr lang="ca-ES" sz="1800" dirty="0">
                <a:latin typeface="Bahnschrift" panose="020B0502040204020203" pitchFamily="34" charset="0"/>
              </a:rPr>
              <a:t> la moneda de 1 euro, </a:t>
            </a:r>
            <a:r>
              <a:rPr lang="ca-ES" sz="1800" b="1" i="1" dirty="0">
                <a:solidFill>
                  <a:srgbClr val="00359B"/>
                </a:solidFill>
                <a:latin typeface="Bahnschrift" panose="020B0502040204020203" pitchFamily="34" charset="0"/>
              </a:rPr>
              <a:t>B</a:t>
            </a:r>
            <a:r>
              <a:rPr lang="ca-ES" sz="1800" dirty="0">
                <a:latin typeface="Bahnschrift" panose="020B0502040204020203" pitchFamily="34" charset="0"/>
              </a:rPr>
              <a:t> a la de 50 cc y </a:t>
            </a:r>
            <a:r>
              <a:rPr lang="ca-ES" sz="1800" b="1" i="1" dirty="0">
                <a:solidFill>
                  <a:srgbClr val="00B050"/>
                </a:solidFill>
                <a:latin typeface="Bahnschrift" panose="020B0502040204020203" pitchFamily="34" charset="0"/>
              </a:rPr>
              <a:t>C</a:t>
            </a:r>
            <a:r>
              <a:rPr lang="ca-ES" sz="1800" dirty="0">
                <a:latin typeface="Bahnschrift" panose="020B0502040204020203" pitchFamily="34" charset="0"/>
              </a:rPr>
              <a:t> a la de 10 cc.</a:t>
            </a:r>
          </a:p>
        </p:txBody>
      </p:sp>
      <p:sp>
        <p:nvSpPr>
          <p:cNvPr id="6" name="QuadreDeText 5">
            <a:extLst>
              <a:ext uri="{FF2B5EF4-FFF2-40B4-BE49-F238E27FC236}">
                <a16:creationId xmlns:a16="http://schemas.microsoft.com/office/drawing/2014/main" id="{839421B8-3CEC-5EBD-0C37-5BD819DE5236}"/>
              </a:ext>
            </a:extLst>
          </p:cNvPr>
          <p:cNvSpPr txBox="1"/>
          <p:nvPr/>
        </p:nvSpPr>
        <p:spPr>
          <a:xfrm>
            <a:off x="0" y="771241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ca-ES" sz="2400" b="1" dirty="0">
                <a:solidFill>
                  <a:srgbClr val="C00000"/>
                </a:solidFill>
                <a:latin typeface="Bahnschrift" panose="020B0502040204020203" pitchFamily="34" charset="0"/>
              </a:rPr>
              <a:t>ATENCIÓ QUE COMENCEM!</a:t>
            </a:r>
          </a:p>
        </p:txBody>
      </p:sp>
    </p:spTree>
    <p:extLst>
      <p:ext uri="{BB962C8B-B14F-4D97-AF65-F5344CB8AC3E}">
        <p14:creationId xmlns:p14="http://schemas.microsoft.com/office/powerpoint/2010/main" val="7598980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334D2-6FD9-65ED-F011-D61B30027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ula 1">
            <a:extLst>
              <a:ext uri="{FF2B5EF4-FFF2-40B4-BE49-F238E27FC236}">
                <a16:creationId xmlns:a16="http://schemas.microsoft.com/office/drawing/2014/main" id="{464A4304-0807-F8DA-F24F-201A9D0DFAF3}"/>
              </a:ext>
            </a:extLst>
          </p:cNvPr>
          <p:cNvGraphicFramePr>
            <a:graphicFrameLocks noGrp="1"/>
          </p:cNvGraphicFramePr>
          <p:nvPr/>
        </p:nvGraphicFramePr>
        <p:xfrm>
          <a:off x="1028700" y="412081"/>
          <a:ext cx="6444513" cy="43193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4025">
                  <a:extLst>
                    <a:ext uri="{9D8B030D-6E8A-4147-A177-3AD203B41FA5}">
                      <a16:colId xmlns:a16="http://schemas.microsoft.com/office/drawing/2014/main" val="3420927532"/>
                    </a:ext>
                  </a:extLst>
                </a:gridCol>
                <a:gridCol w="841748">
                  <a:extLst>
                    <a:ext uri="{9D8B030D-6E8A-4147-A177-3AD203B41FA5}">
                      <a16:colId xmlns:a16="http://schemas.microsoft.com/office/drawing/2014/main" val="249151302"/>
                    </a:ext>
                  </a:extLst>
                </a:gridCol>
                <a:gridCol w="841748">
                  <a:extLst>
                    <a:ext uri="{9D8B030D-6E8A-4147-A177-3AD203B41FA5}">
                      <a16:colId xmlns:a16="http://schemas.microsoft.com/office/drawing/2014/main" val="3163394603"/>
                    </a:ext>
                  </a:extLst>
                </a:gridCol>
                <a:gridCol w="841748">
                  <a:extLst>
                    <a:ext uri="{9D8B030D-6E8A-4147-A177-3AD203B41FA5}">
                      <a16:colId xmlns:a16="http://schemas.microsoft.com/office/drawing/2014/main" val="4149342573"/>
                    </a:ext>
                  </a:extLst>
                </a:gridCol>
                <a:gridCol w="841748">
                  <a:extLst>
                    <a:ext uri="{9D8B030D-6E8A-4147-A177-3AD203B41FA5}">
                      <a16:colId xmlns:a16="http://schemas.microsoft.com/office/drawing/2014/main" val="1222650064"/>
                    </a:ext>
                  </a:extLst>
                </a:gridCol>
                <a:gridCol w="841748">
                  <a:extLst>
                    <a:ext uri="{9D8B030D-6E8A-4147-A177-3AD203B41FA5}">
                      <a16:colId xmlns:a16="http://schemas.microsoft.com/office/drawing/2014/main" val="733838820"/>
                    </a:ext>
                  </a:extLst>
                </a:gridCol>
                <a:gridCol w="841748">
                  <a:extLst>
                    <a:ext uri="{9D8B030D-6E8A-4147-A177-3AD203B41FA5}">
                      <a16:colId xmlns:a16="http://schemas.microsoft.com/office/drawing/2014/main" val="2100443470"/>
                    </a:ext>
                  </a:extLst>
                </a:gridCol>
              </a:tblGrid>
              <a:tr h="392667"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INICI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ABC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BCA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BAC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ACB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CAB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CBA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431576986"/>
                  </a:ext>
                </a:extLst>
              </a:tr>
              <a:tr h="392667"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A </a:t>
                      </a:r>
                      <a:r>
                        <a:rPr lang="ca-ES" sz="1400" b="0" i="0" kern="1200" dirty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⟷</a:t>
                      </a:r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 C</a:t>
                      </a:r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0328947"/>
                  </a:ext>
                </a:extLst>
              </a:tr>
              <a:tr h="392667"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B </a:t>
                      </a:r>
                      <a:r>
                        <a:rPr lang="ca-ES" sz="1400" b="0" i="0" kern="1200" dirty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⟷</a:t>
                      </a:r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 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93686836"/>
                  </a:ext>
                </a:extLst>
              </a:tr>
              <a:tr h="392667"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B </a:t>
                      </a:r>
                      <a:r>
                        <a:rPr lang="ca-ES" sz="1400" b="0" i="0" kern="1200" dirty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⟷</a:t>
                      </a:r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 C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98019480"/>
                  </a:ext>
                </a:extLst>
              </a:tr>
              <a:tr h="392667"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C </a:t>
                      </a:r>
                      <a:r>
                        <a:rPr lang="ca-ES" sz="1400" b="0" i="0" kern="1200" dirty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⟷</a:t>
                      </a:r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s-ES" sz="1100" noProof="0" dirty="0" err="1">
                          <a:latin typeface="Georgia" panose="02040502050405020303" pitchFamily="18" charset="0"/>
                        </a:rPr>
                        <a:t>dreta</a:t>
                      </a:r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34692593"/>
                  </a:ext>
                </a:extLst>
              </a:tr>
              <a:tr h="392667"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A </a:t>
                      </a:r>
                      <a:r>
                        <a:rPr lang="ca-ES" sz="1400" b="0" i="0" kern="1200" dirty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⟷</a:t>
                      </a:r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 esq.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1529923"/>
                  </a:ext>
                </a:extLst>
              </a:tr>
              <a:tr h="392667"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B </a:t>
                      </a:r>
                      <a:r>
                        <a:rPr lang="ca-ES" sz="1400" b="0" i="0" kern="1200" dirty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⟷</a:t>
                      </a:r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s-ES" sz="1100" noProof="0" dirty="0" err="1">
                          <a:latin typeface="Georgia" panose="02040502050405020303" pitchFamily="18" charset="0"/>
                        </a:rPr>
                        <a:t>dreta</a:t>
                      </a:r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985367119"/>
                  </a:ext>
                </a:extLst>
              </a:tr>
              <a:tr h="392667"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 err="1">
                          <a:latin typeface="Georgia" panose="02040502050405020303" pitchFamily="18" charset="0"/>
                        </a:rPr>
                        <a:t>dreta</a:t>
                      </a:r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ca-ES" sz="1400" b="0" i="0" kern="1200" dirty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⟷</a:t>
                      </a:r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 esq.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75791575"/>
                  </a:ext>
                </a:extLst>
              </a:tr>
              <a:tr h="392667"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 err="1">
                          <a:latin typeface="Georgia" panose="02040502050405020303" pitchFamily="18" charset="0"/>
                        </a:rPr>
                        <a:t>dreta</a:t>
                      </a:r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ca-ES" sz="1400" b="0" i="0" kern="1200" dirty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⟶</a:t>
                      </a:r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s-ES" sz="1100" noProof="0" dirty="0" err="1">
                          <a:latin typeface="Georgia" panose="02040502050405020303" pitchFamily="18" charset="0"/>
                        </a:rPr>
                        <a:t>butxaca</a:t>
                      </a:r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33324809"/>
                  </a:ext>
                </a:extLst>
              </a:tr>
              <a:tr h="392667">
                <a:tc>
                  <a:txBody>
                    <a:bodyPr/>
                    <a:lstStyle/>
                    <a:p>
                      <a:pPr algn="ctr"/>
                      <a:r>
                        <a:rPr lang="ca-ES" sz="1100" noProof="0" dirty="0">
                          <a:latin typeface="Georgia" panose="02040502050405020303" pitchFamily="18" charset="0"/>
                        </a:rPr>
                        <a:t>mà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ca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ca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ca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ca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ca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ca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72703591"/>
                  </a:ext>
                </a:extLst>
              </a:tr>
              <a:tr h="392667">
                <a:tc>
                  <a:txBody>
                    <a:bodyPr/>
                    <a:lstStyle/>
                    <a:p>
                      <a:pPr algn="ctr"/>
                      <a:r>
                        <a:rPr lang="ca-ES" sz="1100" noProof="0" dirty="0">
                          <a:latin typeface="Georgia" panose="02040502050405020303" pitchFamily="18" charset="0"/>
                        </a:rPr>
                        <a:t>taula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ca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ca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ca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ca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ca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ca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519244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39222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D2E86-2A41-509F-0FA8-8780C0C6B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ula 1">
            <a:extLst>
              <a:ext uri="{FF2B5EF4-FFF2-40B4-BE49-F238E27FC236}">
                <a16:creationId xmlns:a16="http://schemas.microsoft.com/office/drawing/2014/main" id="{871E824E-6446-FC12-BBC1-B2598F17F2FC}"/>
              </a:ext>
            </a:extLst>
          </p:cNvPr>
          <p:cNvGraphicFramePr>
            <a:graphicFrameLocks noGrp="1"/>
          </p:cNvGraphicFramePr>
          <p:nvPr/>
        </p:nvGraphicFramePr>
        <p:xfrm>
          <a:off x="1028700" y="412081"/>
          <a:ext cx="6444513" cy="43193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4025">
                  <a:extLst>
                    <a:ext uri="{9D8B030D-6E8A-4147-A177-3AD203B41FA5}">
                      <a16:colId xmlns:a16="http://schemas.microsoft.com/office/drawing/2014/main" val="3420927532"/>
                    </a:ext>
                  </a:extLst>
                </a:gridCol>
                <a:gridCol w="841748">
                  <a:extLst>
                    <a:ext uri="{9D8B030D-6E8A-4147-A177-3AD203B41FA5}">
                      <a16:colId xmlns:a16="http://schemas.microsoft.com/office/drawing/2014/main" val="249151302"/>
                    </a:ext>
                  </a:extLst>
                </a:gridCol>
                <a:gridCol w="841748">
                  <a:extLst>
                    <a:ext uri="{9D8B030D-6E8A-4147-A177-3AD203B41FA5}">
                      <a16:colId xmlns:a16="http://schemas.microsoft.com/office/drawing/2014/main" val="3163394603"/>
                    </a:ext>
                  </a:extLst>
                </a:gridCol>
                <a:gridCol w="841748">
                  <a:extLst>
                    <a:ext uri="{9D8B030D-6E8A-4147-A177-3AD203B41FA5}">
                      <a16:colId xmlns:a16="http://schemas.microsoft.com/office/drawing/2014/main" val="4149342573"/>
                    </a:ext>
                  </a:extLst>
                </a:gridCol>
                <a:gridCol w="841748">
                  <a:extLst>
                    <a:ext uri="{9D8B030D-6E8A-4147-A177-3AD203B41FA5}">
                      <a16:colId xmlns:a16="http://schemas.microsoft.com/office/drawing/2014/main" val="1222650064"/>
                    </a:ext>
                  </a:extLst>
                </a:gridCol>
                <a:gridCol w="841748">
                  <a:extLst>
                    <a:ext uri="{9D8B030D-6E8A-4147-A177-3AD203B41FA5}">
                      <a16:colId xmlns:a16="http://schemas.microsoft.com/office/drawing/2014/main" val="733838820"/>
                    </a:ext>
                  </a:extLst>
                </a:gridCol>
                <a:gridCol w="841748">
                  <a:extLst>
                    <a:ext uri="{9D8B030D-6E8A-4147-A177-3AD203B41FA5}">
                      <a16:colId xmlns:a16="http://schemas.microsoft.com/office/drawing/2014/main" val="2100443470"/>
                    </a:ext>
                  </a:extLst>
                </a:gridCol>
              </a:tblGrid>
              <a:tr h="392667"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INICI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ABC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BCA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BAC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ACB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CAB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CBA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431576986"/>
                  </a:ext>
                </a:extLst>
              </a:tr>
              <a:tr h="392667"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A </a:t>
                      </a:r>
                      <a:r>
                        <a:rPr lang="ca-ES" sz="1400" b="0" i="0" kern="1200" dirty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⟷</a:t>
                      </a:r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 C</a:t>
                      </a:r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0328947"/>
                  </a:ext>
                </a:extLst>
              </a:tr>
              <a:tr h="392667"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B </a:t>
                      </a:r>
                      <a:r>
                        <a:rPr lang="ca-ES" sz="1400" b="0" i="0" kern="1200" dirty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⟷</a:t>
                      </a:r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 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93686836"/>
                  </a:ext>
                </a:extLst>
              </a:tr>
              <a:tr h="392667"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B </a:t>
                      </a:r>
                      <a:r>
                        <a:rPr lang="ca-ES" sz="1400" b="0" i="0" kern="1200" dirty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⟷</a:t>
                      </a:r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 C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98019480"/>
                  </a:ext>
                </a:extLst>
              </a:tr>
              <a:tr h="392667"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C </a:t>
                      </a:r>
                      <a:r>
                        <a:rPr lang="ca-ES" sz="1400" b="0" i="0" kern="1200" dirty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⟷</a:t>
                      </a:r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s-ES" sz="1100" noProof="0" dirty="0" err="1">
                          <a:latin typeface="Georgia" panose="02040502050405020303" pitchFamily="18" charset="0"/>
                        </a:rPr>
                        <a:t>dreta</a:t>
                      </a:r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34692593"/>
                  </a:ext>
                </a:extLst>
              </a:tr>
              <a:tr h="392667"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A </a:t>
                      </a:r>
                      <a:r>
                        <a:rPr lang="ca-ES" sz="1400" b="0" i="0" kern="1200" dirty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⟷</a:t>
                      </a:r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 esq.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1529923"/>
                  </a:ext>
                </a:extLst>
              </a:tr>
              <a:tr h="392667"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B </a:t>
                      </a:r>
                      <a:r>
                        <a:rPr lang="ca-ES" sz="1400" b="0" i="0" kern="1200" dirty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⟷</a:t>
                      </a:r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s-ES" sz="1100" noProof="0" dirty="0" err="1">
                          <a:latin typeface="Georgia" panose="02040502050405020303" pitchFamily="18" charset="0"/>
                        </a:rPr>
                        <a:t>dreta</a:t>
                      </a:r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985367119"/>
                  </a:ext>
                </a:extLst>
              </a:tr>
              <a:tr h="392667"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 err="1">
                          <a:latin typeface="Georgia" panose="02040502050405020303" pitchFamily="18" charset="0"/>
                        </a:rPr>
                        <a:t>dreta</a:t>
                      </a:r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ca-ES" sz="1400" b="0" i="0" kern="1200" dirty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⟷</a:t>
                      </a:r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 esq.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BC</a:t>
                      </a:r>
                      <a:r>
                        <a:rPr lang="es-ES" sz="1400" b="1" i="1" dirty="0">
                          <a:solidFill>
                            <a:srgbClr val="FF0000"/>
                          </a:solidFill>
                          <a:latin typeface="Georgia" panose="02040502050405020303" pitchFamily="18" charset="0"/>
                        </a:rPr>
                        <a:t>A</a:t>
                      </a:r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CB</a:t>
                      </a:r>
                      <a:r>
                        <a:rPr lang="es-ES" sz="1400" b="1" i="1" dirty="0">
                          <a:solidFill>
                            <a:srgbClr val="FF0000"/>
                          </a:solidFill>
                          <a:latin typeface="Georgia" panose="02040502050405020303" pitchFamily="18" charset="0"/>
                        </a:rPr>
                        <a:t>A</a:t>
                      </a:r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BC</a:t>
                      </a:r>
                      <a:r>
                        <a:rPr lang="es-ES" sz="1400" b="1" i="1" dirty="0">
                          <a:solidFill>
                            <a:srgbClr val="FF0000"/>
                          </a:solidFill>
                          <a:latin typeface="Georgia" panose="02040502050405020303" pitchFamily="18" charset="0"/>
                        </a:rPr>
                        <a:t>A</a:t>
                      </a:r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BC</a:t>
                      </a:r>
                      <a:r>
                        <a:rPr lang="es-ES" sz="1400" b="1" i="1" dirty="0">
                          <a:solidFill>
                            <a:srgbClr val="FF0000"/>
                          </a:solidFill>
                          <a:latin typeface="Georgia" panose="02040502050405020303" pitchFamily="18" charset="0"/>
                        </a:rPr>
                        <a:t>A</a:t>
                      </a:r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BC</a:t>
                      </a:r>
                      <a:r>
                        <a:rPr lang="es-ES" sz="1400" b="1" i="1" dirty="0">
                          <a:solidFill>
                            <a:srgbClr val="FF0000"/>
                          </a:solidFill>
                          <a:latin typeface="Georgia" panose="02040502050405020303" pitchFamily="18" charset="0"/>
                        </a:rPr>
                        <a:t>A</a:t>
                      </a:r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CB</a:t>
                      </a:r>
                      <a:r>
                        <a:rPr lang="es-ES" sz="1400" b="1" i="1" dirty="0">
                          <a:solidFill>
                            <a:srgbClr val="FF0000"/>
                          </a:solidFill>
                          <a:latin typeface="Georgia" panose="02040502050405020303" pitchFamily="18" charset="0"/>
                        </a:rPr>
                        <a:t>A</a:t>
                      </a:r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75791575"/>
                  </a:ext>
                </a:extLst>
              </a:tr>
              <a:tr h="392667"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 err="1">
                          <a:latin typeface="Georgia" panose="02040502050405020303" pitchFamily="18" charset="0"/>
                        </a:rPr>
                        <a:t>dreta</a:t>
                      </a:r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ca-ES" sz="1400" b="0" i="0" kern="1200" dirty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⟶</a:t>
                      </a:r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s-ES" sz="1100" noProof="0" dirty="0" err="1">
                          <a:latin typeface="Georgia" panose="02040502050405020303" pitchFamily="18" charset="0"/>
                        </a:rPr>
                        <a:t>butxaca</a:t>
                      </a:r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33324809"/>
                  </a:ext>
                </a:extLst>
              </a:tr>
              <a:tr h="392667">
                <a:tc>
                  <a:txBody>
                    <a:bodyPr/>
                    <a:lstStyle/>
                    <a:p>
                      <a:pPr algn="ctr"/>
                      <a:r>
                        <a:rPr lang="ca-ES" sz="1100" noProof="0" dirty="0">
                          <a:latin typeface="Georgia" panose="02040502050405020303" pitchFamily="18" charset="0"/>
                        </a:rPr>
                        <a:t>mà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400" b="1" i="1" noProof="0" dirty="0">
                          <a:solidFill>
                            <a:srgbClr val="00359B"/>
                          </a:solidFill>
                          <a:latin typeface="Georgia" panose="02040502050405020303" pitchFamily="18" charset="0"/>
                        </a:rPr>
                        <a:t>B</a:t>
                      </a:r>
                      <a:endParaRPr lang="ca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400" b="1" i="1" noProof="0" dirty="0">
                          <a:solidFill>
                            <a:srgbClr val="00359B"/>
                          </a:solidFill>
                          <a:latin typeface="Georgia" panose="02040502050405020303" pitchFamily="18" charset="0"/>
                        </a:rPr>
                        <a:t>B</a:t>
                      </a:r>
                      <a:endParaRPr lang="ca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400" b="1" i="1" noProof="0" dirty="0">
                          <a:solidFill>
                            <a:srgbClr val="00359B"/>
                          </a:solidFill>
                          <a:latin typeface="Georgia" panose="02040502050405020303" pitchFamily="18" charset="0"/>
                        </a:rPr>
                        <a:t>B</a:t>
                      </a:r>
                      <a:endParaRPr lang="ca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400" b="1" i="1" noProof="0" dirty="0">
                          <a:solidFill>
                            <a:srgbClr val="00359B"/>
                          </a:solidFill>
                          <a:latin typeface="Georgia" panose="02040502050405020303" pitchFamily="18" charset="0"/>
                        </a:rPr>
                        <a:t>B</a:t>
                      </a:r>
                      <a:endParaRPr lang="ca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400" b="1" i="1" noProof="0" dirty="0">
                          <a:solidFill>
                            <a:srgbClr val="00359B"/>
                          </a:solidFill>
                          <a:latin typeface="Georgia" panose="02040502050405020303" pitchFamily="18" charset="0"/>
                        </a:rPr>
                        <a:t>B</a:t>
                      </a:r>
                      <a:endParaRPr lang="ca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400" b="1" i="1" noProof="0" dirty="0">
                          <a:solidFill>
                            <a:srgbClr val="00359B"/>
                          </a:solidFill>
                          <a:latin typeface="Georgia" panose="02040502050405020303" pitchFamily="18" charset="0"/>
                        </a:rPr>
                        <a:t>B</a:t>
                      </a:r>
                      <a:endParaRPr lang="ca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72703591"/>
                  </a:ext>
                </a:extLst>
              </a:tr>
              <a:tr h="392667">
                <a:tc>
                  <a:txBody>
                    <a:bodyPr/>
                    <a:lstStyle/>
                    <a:p>
                      <a:pPr algn="ctr"/>
                      <a:r>
                        <a:rPr lang="ca-ES" sz="1100" noProof="0" dirty="0">
                          <a:latin typeface="Georgia" panose="02040502050405020303" pitchFamily="18" charset="0"/>
                        </a:rPr>
                        <a:t>taula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400" b="1" i="1" noProof="0" dirty="0">
                          <a:solidFill>
                            <a:srgbClr val="00B050"/>
                          </a:solidFill>
                          <a:latin typeface="Georgia" panose="02040502050405020303" pitchFamily="18" charset="0"/>
                        </a:rPr>
                        <a:t>C</a:t>
                      </a:r>
                      <a:endParaRPr lang="ca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400" b="1" i="1" noProof="0" dirty="0">
                          <a:solidFill>
                            <a:srgbClr val="00B050"/>
                          </a:solidFill>
                          <a:latin typeface="Georgia" panose="02040502050405020303" pitchFamily="18" charset="0"/>
                        </a:rPr>
                        <a:t>C</a:t>
                      </a:r>
                      <a:endParaRPr lang="ca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400" b="1" i="1" noProof="0" dirty="0">
                          <a:solidFill>
                            <a:srgbClr val="00B050"/>
                          </a:solidFill>
                          <a:latin typeface="Georgia" panose="02040502050405020303" pitchFamily="18" charset="0"/>
                        </a:rPr>
                        <a:t>C</a:t>
                      </a:r>
                      <a:endParaRPr lang="ca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400" b="1" i="1" noProof="0" dirty="0">
                          <a:solidFill>
                            <a:srgbClr val="00B050"/>
                          </a:solidFill>
                          <a:latin typeface="Georgia" panose="02040502050405020303" pitchFamily="18" charset="0"/>
                        </a:rPr>
                        <a:t>C</a:t>
                      </a:r>
                      <a:endParaRPr lang="ca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400" b="1" i="1" noProof="0" dirty="0">
                          <a:solidFill>
                            <a:srgbClr val="00B050"/>
                          </a:solidFill>
                          <a:latin typeface="Georgia" panose="02040502050405020303" pitchFamily="18" charset="0"/>
                        </a:rPr>
                        <a:t>C</a:t>
                      </a:r>
                      <a:endParaRPr lang="ca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400" b="1" i="1" noProof="0" dirty="0">
                          <a:solidFill>
                            <a:srgbClr val="00B050"/>
                          </a:solidFill>
                          <a:latin typeface="Georgia" panose="02040502050405020303" pitchFamily="18" charset="0"/>
                        </a:rPr>
                        <a:t>C</a:t>
                      </a:r>
                      <a:endParaRPr lang="ca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519244153"/>
                  </a:ext>
                </a:extLst>
              </a:tr>
            </a:tbl>
          </a:graphicData>
        </a:graphic>
      </p:graphicFrame>
      <p:sp>
        <p:nvSpPr>
          <p:cNvPr id="4" name="QuadreDeText 3">
            <a:extLst>
              <a:ext uri="{FF2B5EF4-FFF2-40B4-BE49-F238E27FC236}">
                <a16:creationId xmlns:a16="http://schemas.microsoft.com/office/drawing/2014/main" id="{2ADA0AB0-854E-E013-1A14-051CAE4EE667}"/>
              </a:ext>
            </a:extLst>
          </p:cNvPr>
          <p:cNvSpPr txBox="1"/>
          <p:nvPr/>
        </p:nvSpPr>
        <p:spPr>
          <a:xfrm>
            <a:off x="8014233" y="3114218"/>
            <a:ext cx="950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350" b="1" i="1" dirty="0">
                <a:solidFill>
                  <a:srgbClr val="FF0000"/>
                </a:solidFill>
                <a:latin typeface="Bahnschrift" panose="020B0502040204020203" pitchFamily="34" charset="0"/>
              </a:rPr>
              <a:t>A</a:t>
            </a:r>
            <a:r>
              <a:rPr lang="ca-ES" sz="1050" dirty="0">
                <a:latin typeface="Bahnschrift" panose="020B0502040204020203" pitchFamily="34" charset="0"/>
              </a:rPr>
              <a:t> sempre a la butxaca!</a:t>
            </a:r>
          </a:p>
        </p:txBody>
      </p:sp>
      <p:sp>
        <p:nvSpPr>
          <p:cNvPr id="8" name="QuadreDeText 7">
            <a:extLst>
              <a:ext uri="{FF2B5EF4-FFF2-40B4-BE49-F238E27FC236}">
                <a16:creationId xmlns:a16="http://schemas.microsoft.com/office/drawing/2014/main" id="{1A45AF94-9E8C-A0B9-CAA8-C5F4EEAF32E2}"/>
              </a:ext>
            </a:extLst>
          </p:cNvPr>
          <p:cNvSpPr txBox="1"/>
          <p:nvPr/>
        </p:nvSpPr>
        <p:spPr>
          <a:xfrm>
            <a:off x="7467197" y="3068052"/>
            <a:ext cx="69181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sz="3000" dirty="0">
                <a:solidFill>
                  <a:srgbClr val="FF0000"/>
                </a:solidFill>
                <a:latin typeface="Bahnschrift" panose="020B0502040204020203" pitchFamily="34" charset="0"/>
              </a:rPr>
              <a:t>⟸</a:t>
            </a:r>
          </a:p>
        </p:txBody>
      </p:sp>
      <p:sp>
        <p:nvSpPr>
          <p:cNvPr id="9" name="QuadreDeText 8">
            <a:extLst>
              <a:ext uri="{FF2B5EF4-FFF2-40B4-BE49-F238E27FC236}">
                <a16:creationId xmlns:a16="http://schemas.microsoft.com/office/drawing/2014/main" id="{61824E79-68BE-456F-3B41-9EAED57157A9}"/>
              </a:ext>
            </a:extLst>
          </p:cNvPr>
          <p:cNvSpPr txBox="1"/>
          <p:nvPr/>
        </p:nvSpPr>
        <p:spPr>
          <a:xfrm>
            <a:off x="8014233" y="4016751"/>
            <a:ext cx="123323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050" dirty="0">
                <a:latin typeface="Bahnschrift" panose="020B0502040204020203" pitchFamily="34" charset="0"/>
              </a:rPr>
              <a:t>perquè </a:t>
            </a:r>
            <a:r>
              <a:rPr lang="ca-ES" sz="1350" b="1" i="1" dirty="0">
                <a:solidFill>
                  <a:srgbClr val="00B050"/>
                </a:solidFill>
                <a:latin typeface="Bahnschrift" panose="020B0502040204020203" pitchFamily="34" charset="0"/>
              </a:rPr>
              <a:t>C</a:t>
            </a:r>
            <a:r>
              <a:rPr lang="ca-ES" sz="1050" dirty="0">
                <a:latin typeface="Bahnschrift" panose="020B0502040204020203" pitchFamily="34" charset="0"/>
              </a:rPr>
              <a:t>  &gt; </a:t>
            </a:r>
            <a:r>
              <a:rPr lang="ca-ES" sz="1350" b="1" i="1" dirty="0">
                <a:solidFill>
                  <a:srgbClr val="00359B"/>
                </a:solidFill>
                <a:latin typeface="Bahnschrift" panose="020B0502040204020203" pitchFamily="34" charset="0"/>
              </a:rPr>
              <a:t>B</a:t>
            </a:r>
            <a:endParaRPr lang="ca-ES" sz="1050" dirty="0">
              <a:latin typeface="Bahnschrift" panose="020B0502040204020203" pitchFamily="34" charset="0"/>
            </a:endParaRPr>
          </a:p>
        </p:txBody>
      </p:sp>
      <p:sp>
        <p:nvSpPr>
          <p:cNvPr id="10" name="QuadreDeText 9">
            <a:extLst>
              <a:ext uri="{FF2B5EF4-FFF2-40B4-BE49-F238E27FC236}">
                <a16:creationId xmlns:a16="http://schemas.microsoft.com/office/drawing/2014/main" id="{C34AA71C-D0B1-DA54-C271-39999A43EF8F}"/>
              </a:ext>
            </a:extLst>
          </p:cNvPr>
          <p:cNvSpPr txBox="1"/>
          <p:nvPr/>
        </p:nvSpPr>
        <p:spPr>
          <a:xfrm>
            <a:off x="7467196" y="3882173"/>
            <a:ext cx="69181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sz="3000" dirty="0">
                <a:latin typeface="Bahnschrift" panose="020B0502040204020203" pitchFamily="34" charset="0"/>
              </a:rPr>
              <a:t>⟸</a:t>
            </a:r>
          </a:p>
        </p:txBody>
      </p:sp>
    </p:spTree>
    <p:extLst>
      <p:ext uri="{BB962C8B-B14F-4D97-AF65-F5344CB8AC3E}">
        <p14:creationId xmlns:p14="http://schemas.microsoft.com/office/powerpoint/2010/main" val="26258497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ula 1">
            <a:extLst>
              <a:ext uri="{FF2B5EF4-FFF2-40B4-BE49-F238E27FC236}">
                <a16:creationId xmlns:a16="http://schemas.microsoft.com/office/drawing/2014/main" id="{C546359F-D6DE-1F2B-9B5A-AE3B191261AC}"/>
              </a:ext>
            </a:extLst>
          </p:cNvPr>
          <p:cNvGraphicFramePr>
            <a:graphicFrameLocks noGrp="1"/>
          </p:cNvGraphicFramePr>
          <p:nvPr/>
        </p:nvGraphicFramePr>
        <p:xfrm>
          <a:off x="1028700" y="412081"/>
          <a:ext cx="6444513" cy="43193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4025">
                  <a:extLst>
                    <a:ext uri="{9D8B030D-6E8A-4147-A177-3AD203B41FA5}">
                      <a16:colId xmlns:a16="http://schemas.microsoft.com/office/drawing/2014/main" val="3420927532"/>
                    </a:ext>
                  </a:extLst>
                </a:gridCol>
                <a:gridCol w="841748">
                  <a:extLst>
                    <a:ext uri="{9D8B030D-6E8A-4147-A177-3AD203B41FA5}">
                      <a16:colId xmlns:a16="http://schemas.microsoft.com/office/drawing/2014/main" val="249151302"/>
                    </a:ext>
                  </a:extLst>
                </a:gridCol>
                <a:gridCol w="841748">
                  <a:extLst>
                    <a:ext uri="{9D8B030D-6E8A-4147-A177-3AD203B41FA5}">
                      <a16:colId xmlns:a16="http://schemas.microsoft.com/office/drawing/2014/main" val="3163394603"/>
                    </a:ext>
                  </a:extLst>
                </a:gridCol>
                <a:gridCol w="841748">
                  <a:extLst>
                    <a:ext uri="{9D8B030D-6E8A-4147-A177-3AD203B41FA5}">
                      <a16:colId xmlns:a16="http://schemas.microsoft.com/office/drawing/2014/main" val="4149342573"/>
                    </a:ext>
                  </a:extLst>
                </a:gridCol>
                <a:gridCol w="841748">
                  <a:extLst>
                    <a:ext uri="{9D8B030D-6E8A-4147-A177-3AD203B41FA5}">
                      <a16:colId xmlns:a16="http://schemas.microsoft.com/office/drawing/2014/main" val="1222650064"/>
                    </a:ext>
                  </a:extLst>
                </a:gridCol>
                <a:gridCol w="841748">
                  <a:extLst>
                    <a:ext uri="{9D8B030D-6E8A-4147-A177-3AD203B41FA5}">
                      <a16:colId xmlns:a16="http://schemas.microsoft.com/office/drawing/2014/main" val="733838820"/>
                    </a:ext>
                  </a:extLst>
                </a:gridCol>
                <a:gridCol w="841748">
                  <a:extLst>
                    <a:ext uri="{9D8B030D-6E8A-4147-A177-3AD203B41FA5}">
                      <a16:colId xmlns:a16="http://schemas.microsoft.com/office/drawing/2014/main" val="2100443470"/>
                    </a:ext>
                  </a:extLst>
                </a:gridCol>
              </a:tblGrid>
              <a:tr h="392667"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INICI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ABC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BCA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BAC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ACB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CAB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CBA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431576986"/>
                  </a:ext>
                </a:extLst>
              </a:tr>
              <a:tr h="392667"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A </a:t>
                      </a:r>
                      <a:r>
                        <a:rPr lang="ca-ES" sz="1400" b="0" i="0" kern="1200" dirty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⟷</a:t>
                      </a:r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 C</a:t>
                      </a:r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CBA</a:t>
                      </a:r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ACB</a:t>
                      </a:r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CAB</a:t>
                      </a:r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BCA</a:t>
                      </a:r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BAC</a:t>
                      </a:r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ABC</a:t>
                      </a:r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0328947"/>
                  </a:ext>
                </a:extLst>
              </a:tr>
              <a:tr h="392667"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B </a:t>
                      </a:r>
                      <a:r>
                        <a:rPr lang="ca-ES" sz="1400" b="0" i="0" kern="1200" dirty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⟷</a:t>
                      </a:r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 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CAB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BCA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CBA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ACB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ABC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BAC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93686836"/>
                  </a:ext>
                </a:extLst>
              </a:tr>
              <a:tr h="392667"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B </a:t>
                      </a:r>
                      <a:r>
                        <a:rPr lang="ca-ES" sz="1400" b="0" i="0" kern="1200" dirty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⟷</a:t>
                      </a:r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 C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BAC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CBA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BCA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ABC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ACB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CAB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98019480"/>
                  </a:ext>
                </a:extLst>
              </a:tr>
              <a:tr h="392667"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C </a:t>
                      </a:r>
                      <a:r>
                        <a:rPr lang="ca-ES" sz="1400" b="0" i="0" kern="1200" dirty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⟷</a:t>
                      </a:r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s-ES" sz="1100" noProof="0" dirty="0" err="1">
                          <a:latin typeface="Georgia" panose="02040502050405020303" pitchFamily="18" charset="0"/>
                        </a:rPr>
                        <a:t>dreta</a:t>
                      </a:r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BAC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BCA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BAC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ABC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ABC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ACB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34692593"/>
                  </a:ext>
                </a:extLst>
              </a:tr>
              <a:tr h="392667"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A </a:t>
                      </a:r>
                      <a:r>
                        <a:rPr lang="ca-ES" sz="1400" b="0" i="0" kern="1200" dirty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⟷</a:t>
                      </a:r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 esq.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ABC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BAC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ABC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ABC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ABC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ACB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1529923"/>
                  </a:ext>
                </a:extLst>
              </a:tr>
              <a:tr h="392667"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B </a:t>
                      </a:r>
                      <a:r>
                        <a:rPr lang="ca-ES" sz="1400" b="0" i="0" kern="1200" dirty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⟷</a:t>
                      </a:r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s-ES" sz="1100" noProof="0" dirty="0" err="1">
                          <a:latin typeface="Georgia" panose="02040502050405020303" pitchFamily="18" charset="0"/>
                        </a:rPr>
                        <a:t>dreta</a:t>
                      </a:r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ACB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ABC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ACB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ACB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ACB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ABC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985367119"/>
                  </a:ext>
                </a:extLst>
              </a:tr>
              <a:tr h="392667"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 err="1">
                          <a:latin typeface="Georgia" panose="02040502050405020303" pitchFamily="18" charset="0"/>
                        </a:rPr>
                        <a:t>dreta</a:t>
                      </a:r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ca-ES" sz="1400" b="0" i="0" kern="1200" dirty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⟷</a:t>
                      </a:r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 esq.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BC</a:t>
                      </a:r>
                      <a:r>
                        <a:rPr lang="es-ES" sz="1400" b="1" i="1" dirty="0">
                          <a:solidFill>
                            <a:srgbClr val="FF0000"/>
                          </a:solidFill>
                          <a:latin typeface="Georgia" panose="02040502050405020303" pitchFamily="18" charset="0"/>
                        </a:rPr>
                        <a:t>A</a:t>
                      </a:r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CB</a:t>
                      </a:r>
                      <a:r>
                        <a:rPr lang="es-ES" sz="1400" b="1" i="1" dirty="0">
                          <a:solidFill>
                            <a:srgbClr val="FF0000"/>
                          </a:solidFill>
                          <a:latin typeface="Georgia" panose="02040502050405020303" pitchFamily="18" charset="0"/>
                        </a:rPr>
                        <a:t>A</a:t>
                      </a:r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BC</a:t>
                      </a:r>
                      <a:r>
                        <a:rPr lang="es-ES" sz="1400" b="1" i="1" dirty="0">
                          <a:solidFill>
                            <a:srgbClr val="FF0000"/>
                          </a:solidFill>
                          <a:latin typeface="Georgia" panose="02040502050405020303" pitchFamily="18" charset="0"/>
                        </a:rPr>
                        <a:t>A</a:t>
                      </a:r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BC</a:t>
                      </a:r>
                      <a:r>
                        <a:rPr lang="es-ES" sz="1400" b="1" i="1" dirty="0">
                          <a:solidFill>
                            <a:srgbClr val="FF0000"/>
                          </a:solidFill>
                          <a:latin typeface="Georgia" panose="02040502050405020303" pitchFamily="18" charset="0"/>
                        </a:rPr>
                        <a:t>A</a:t>
                      </a:r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BC</a:t>
                      </a:r>
                      <a:r>
                        <a:rPr lang="es-ES" sz="1400" b="1" i="1" dirty="0">
                          <a:solidFill>
                            <a:srgbClr val="FF0000"/>
                          </a:solidFill>
                          <a:latin typeface="Georgia" panose="02040502050405020303" pitchFamily="18" charset="0"/>
                        </a:rPr>
                        <a:t>A</a:t>
                      </a:r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CB</a:t>
                      </a:r>
                      <a:r>
                        <a:rPr lang="es-ES" sz="1400" b="1" i="1" dirty="0">
                          <a:solidFill>
                            <a:srgbClr val="FF0000"/>
                          </a:solidFill>
                          <a:latin typeface="Georgia" panose="02040502050405020303" pitchFamily="18" charset="0"/>
                        </a:rPr>
                        <a:t>A</a:t>
                      </a:r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75791575"/>
                  </a:ext>
                </a:extLst>
              </a:tr>
              <a:tr h="392667"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 err="1">
                          <a:latin typeface="Georgia" panose="02040502050405020303" pitchFamily="18" charset="0"/>
                        </a:rPr>
                        <a:t>dreta</a:t>
                      </a:r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ca-ES" sz="1400" b="0" i="0" kern="1200" dirty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⟶</a:t>
                      </a:r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s-ES" sz="1100" noProof="0" dirty="0" err="1">
                          <a:latin typeface="Georgia" panose="02040502050405020303" pitchFamily="18" charset="0"/>
                        </a:rPr>
                        <a:t>butxaca</a:t>
                      </a:r>
                      <a:endParaRPr lang="es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BC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CB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BC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BC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BC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noProof="0" dirty="0">
                          <a:latin typeface="Georgia" panose="02040502050405020303" pitchFamily="18" charset="0"/>
                        </a:rPr>
                        <a:t>CB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33324809"/>
                  </a:ext>
                </a:extLst>
              </a:tr>
              <a:tr h="392667">
                <a:tc>
                  <a:txBody>
                    <a:bodyPr/>
                    <a:lstStyle/>
                    <a:p>
                      <a:pPr algn="ctr"/>
                      <a:r>
                        <a:rPr lang="ca-ES" sz="1100" noProof="0" dirty="0">
                          <a:latin typeface="Georgia" panose="02040502050405020303" pitchFamily="18" charset="0"/>
                        </a:rPr>
                        <a:t>mà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400" b="1" i="1" noProof="0" dirty="0">
                          <a:solidFill>
                            <a:srgbClr val="00359B"/>
                          </a:solidFill>
                          <a:latin typeface="Georgia" panose="02040502050405020303" pitchFamily="18" charset="0"/>
                        </a:rPr>
                        <a:t>B</a:t>
                      </a:r>
                      <a:endParaRPr lang="ca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400" b="1" i="1" noProof="0" dirty="0">
                          <a:solidFill>
                            <a:srgbClr val="00359B"/>
                          </a:solidFill>
                          <a:latin typeface="Georgia" panose="02040502050405020303" pitchFamily="18" charset="0"/>
                        </a:rPr>
                        <a:t>B</a:t>
                      </a:r>
                      <a:endParaRPr lang="ca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400" b="1" i="1" noProof="0" dirty="0">
                          <a:solidFill>
                            <a:srgbClr val="00359B"/>
                          </a:solidFill>
                          <a:latin typeface="Georgia" panose="02040502050405020303" pitchFamily="18" charset="0"/>
                        </a:rPr>
                        <a:t>B</a:t>
                      </a:r>
                      <a:endParaRPr lang="ca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400" b="1" i="1" noProof="0" dirty="0">
                          <a:solidFill>
                            <a:srgbClr val="00359B"/>
                          </a:solidFill>
                          <a:latin typeface="Georgia" panose="02040502050405020303" pitchFamily="18" charset="0"/>
                        </a:rPr>
                        <a:t>B</a:t>
                      </a:r>
                      <a:endParaRPr lang="ca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400" b="1" i="1" noProof="0" dirty="0">
                          <a:solidFill>
                            <a:srgbClr val="00359B"/>
                          </a:solidFill>
                          <a:latin typeface="Georgia" panose="02040502050405020303" pitchFamily="18" charset="0"/>
                        </a:rPr>
                        <a:t>B</a:t>
                      </a:r>
                      <a:endParaRPr lang="ca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400" b="1" i="1" noProof="0" dirty="0">
                          <a:solidFill>
                            <a:srgbClr val="00359B"/>
                          </a:solidFill>
                          <a:latin typeface="Georgia" panose="02040502050405020303" pitchFamily="18" charset="0"/>
                        </a:rPr>
                        <a:t>B</a:t>
                      </a:r>
                      <a:endParaRPr lang="ca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72703591"/>
                  </a:ext>
                </a:extLst>
              </a:tr>
              <a:tr h="392667">
                <a:tc>
                  <a:txBody>
                    <a:bodyPr/>
                    <a:lstStyle/>
                    <a:p>
                      <a:pPr algn="ctr"/>
                      <a:r>
                        <a:rPr lang="ca-ES" sz="1100" noProof="0" dirty="0">
                          <a:latin typeface="Georgia" panose="02040502050405020303" pitchFamily="18" charset="0"/>
                        </a:rPr>
                        <a:t>taula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400" b="1" i="1" noProof="0" dirty="0">
                          <a:solidFill>
                            <a:srgbClr val="00B050"/>
                          </a:solidFill>
                          <a:latin typeface="Georgia" panose="02040502050405020303" pitchFamily="18" charset="0"/>
                        </a:rPr>
                        <a:t>C</a:t>
                      </a:r>
                      <a:endParaRPr lang="ca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400" b="1" i="1" noProof="0" dirty="0">
                          <a:solidFill>
                            <a:srgbClr val="00B050"/>
                          </a:solidFill>
                          <a:latin typeface="Georgia" panose="02040502050405020303" pitchFamily="18" charset="0"/>
                        </a:rPr>
                        <a:t>C</a:t>
                      </a:r>
                      <a:endParaRPr lang="ca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400" b="1" i="1" noProof="0" dirty="0">
                          <a:solidFill>
                            <a:srgbClr val="00B050"/>
                          </a:solidFill>
                          <a:latin typeface="Georgia" panose="02040502050405020303" pitchFamily="18" charset="0"/>
                        </a:rPr>
                        <a:t>C</a:t>
                      </a:r>
                      <a:endParaRPr lang="ca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400" b="1" i="1" noProof="0" dirty="0">
                          <a:solidFill>
                            <a:srgbClr val="00B050"/>
                          </a:solidFill>
                          <a:latin typeface="Georgia" panose="02040502050405020303" pitchFamily="18" charset="0"/>
                        </a:rPr>
                        <a:t>C</a:t>
                      </a:r>
                      <a:endParaRPr lang="ca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400" b="1" i="1" noProof="0" dirty="0">
                          <a:solidFill>
                            <a:srgbClr val="00B050"/>
                          </a:solidFill>
                          <a:latin typeface="Georgia" panose="02040502050405020303" pitchFamily="18" charset="0"/>
                        </a:rPr>
                        <a:t>C</a:t>
                      </a:r>
                      <a:endParaRPr lang="ca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400" b="1" i="1" noProof="0" dirty="0">
                          <a:solidFill>
                            <a:srgbClr val="00B050"/>
                          </a:solidFill>
                          <a:latin typeface="Georgia" panose="02040502050405020303" pitchFamily="18" charset="0"/>
                        </a:rPr>
                        <a:t>C</a:t>
                      </a:r>
                      <a:endParaRPr lang="ca-ES" sz="1100" noProof="0" dirty="0">
                        <a:latin typeface="Georgia" panose="02040502050405020303" pitchFamily="18" charset="0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519244153"/>
                  </a:ext>
                </a:extLst>
              </a:tr>
            </a:tbl>
          </a:graphicData>
        </a:graphic>
      </p:graphicFrame>
      <p:sp>
        <p:nvSpPr>
          <p:cNvPr id="3" name="QuadreDeText 2">
            <a:extLst>
              <a:ext uri="{FF2B5EF4-FFF2-40B4-BE49-F238E27FC236}">
                <a16:creationId xmlns:a16="http://schemas.microsoft.com/office/drawing/2014/main" id="{5D543858-B4DF-C0C9-093B-8367493CE7A3}"/>
              </a:ext>
            </a:extLst>
          </p:cNvPr>
          <p:cNvSpPr txBox="1"/>
          <p:nvPr/>
        </p:nvSpPr>
        <p:spPr>
          <a:xfrm>
            <a:off x="8014233" y="3114218"/>
            <a:ext cx="950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350" b="1" i="1" dirty="0">
                <a:solidFill>
                  <a:srgbClr val="FF0000"/>
                </a:solidFill>
                <a:latin typeface="Bahnschrift" panose="020B0502040204020203" pitchFamily="34" charset="0"/>
              </a:rPr>
              <a:t>A</a:t>
            </a:r>
            <a:r>
              <a:rPr lang="ca-ES" sz="1050" dirty="0">
                <a:latin typeface="Bahnschrift" panose="020B0502040204020203" pitchFamily="34" charset="0"/>
              </a:rPr>
              <a:t> sempre a la butxaca!</a:t>
            </a:r>
          </a:p>
        </p:txBody>
      </p:sp>
      <p:sp>
        <p:nvSpPr>
          <p:cNvPr id="5" name="QuadreDeText 4">
            <a:extLst>
              <a:ext uri="{FF2B5EF4-FFF2-40B4-BE49-F238E27FC236}">
                <a16:creationId xmlns:a16="http://schemas.microsoft.com/office/drawing/2014/main" id="{4E72BC96-A473-0373-1D2E-48908849E434}"/>
              </a:ext>
            </a:extLst>
          </p:cNvPr>
          <p:cNvSpPr txBox="1"/>
          <p:nvPr/>
        </p:nvSpPr>
        <p:spPr>
          <a:xfrm>
            <a:off x="7467197" y="3068052"/>
            <a:ext cx="69181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sz="3000" dirty="0">
                <a:solidFill>
                  <a:srgbClr val="FF0000"/>
                </a:solidFill>
                <a:latin typeface="Bahnschrift" panose="020B0502040204020203" pitchFamily="34" charset="0"/>
              </a:rPr>
              <a:t>⟸</a:t>
            </a:r>
          </a:p>
        </p:txBody>
      </p:sp>
      <p:sp>
        <p:nvSpPr>
          <p:cNvPr id="6" name="QuadreDeText 5">
            <a:extLst>
              <a:ext uri="{FF2B5EF4-FFF2-40B4-BE49-F238E27FC236}">
                <a16:creationId xmlns:a16="http://schemas.microsoft.com/office/drawing/2014/main" id="{C3EE0D0A-B691-E1B1-B989-0CF0AB79F3C8}"/>
              </a:ext>
            </a:extLst>
          </p:cNvPr>
          <p:cNvSpPr txBox="1"/>
          <p:nvPr/>
        </p:nvSpPr>
        <p:spPr>
          <a:xfrm>
            <a:off x="8014233" y="4016751"/>
            <a:ext cx="123323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050" dirty="0">
                <a:latin typeface="Bahnschrift" panose="020B0502040204020203" pitchFamily="34" charset="0"/>
              </a:rPr>
              <a:t>perquè </a:t>
            </a:r>
            <a:r>
              <a:rPr lang="ca-ES" sz="1350" b="1" i="1" dirty="0">
                <a:solidFill>
                  <a:srgbClr val="00B050"/>
                </a:solidFill>
                <a:latin typeface="Bahnschrift" panose="020B0502040204020203" pitchFamily="34" charset="0"/>
              </a:rPr>
              <a:t>C</a:t>
            </a:r>
            <a:r>
              <a:rPr lang="ca-ES" sz="1050" dirty="0">
                <a:latin typeface="Bahnschrift" panose="020B0502040204020203" pitchFamily="34" charset="0"/>
              </a:rPr>
              <a:t>  &gt; </a:t>
            </a:r>
            <a:r>
              <a:rPr lang="ca-ES" sz="1350" b="1" i="1" dirty="0">
                <a:solidFill>
                  <a:srgbClr val="00359B"/>
                </a:solidFill>
                <a:latin typeface="Bahnschrift" panose="020B0502040204020203" pitchFamily="34" charset="0"/>
              </a:rPr>
              <a:t>B</a:t>
            </a:r>
            <a:endParaRPr lang="ca-ES" sz="1050" dirty="0">
              <a:latin typeface="Bahnschrift" panose="020B0502040204020203" pitchFamily="34" charset="0"/>
            </a:endParaRPr>
          </a:p>
        </p:txBody>
      </p:sp>
      <p:sp>
        <p:nvSpPr>
          <p:cNvPr id="7" name="QuadreDeText 6">
            <a:extLst>
              <a:ext uri="{FF2B5EF4-FFF2-40B4-BE49-F238E27FC236}">
                <a16:creationId xmlns:a16="http://schemas.microsoft.com/office/drawing/2014/main" id="{094791A6-495B-51D0-2E0A-63603CB27B79}"/>
              </a:ext>
            </a:extLst>
          </p:cNvPr>
          <p:cNvSpPr txBox="1"/>
          <p:nvPr/>
        </p:nvSpPr>
        <p:spPr>
          <a:xfrm>
            <a:off x="7467196" y="3882173"/>
            <a:ext cx="69181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sz="3000" dirty="0">
                <a:latin typeface="Bahnschrift" panose="020B0502040204020203" pitchFamily="34" charset="0"/>
              </a:rPr>
              <a:t>⟸</a:t>
            </a:r>
          </a:p>
        </p:txBody>
      </p:sp>
    </p:spTree>
    <p:extLst>
      <p:ext uri="{BB962C8B-B14F-4D97-AF65-F5344CB8AC3E}">
        <p14:creationId xmlns:p14="http://schemas.microsoft.com/office/powerpoint/2010/main" val="4037730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tge 1">
            <a:extLst>
              <a:ext uri="{FF2B5EF4-FFF2-40B4-BE49-F238E27FC236}">
                <a16:creationId xmlns:a16="http://schemas.microsoft.com/office/drawing/2014/main" id="{BFF0F019-480A-E676-5A6C-602F5CCD7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68" y="146678"/>
            <a:ext cx="4361095" cy="2207519"/>
          </a:xfrm>
          <a:prstGeom prst="rect">
            <a:avLst/>
          </a:prstGeom>
        </p:spPr>
      </p:pic>
      <p:pic>
        <p:nvPicPr>
          <p:cNvPr id="3" name="Imatge 2">
            <a:extLst>
              <a:ext uri="{FF2B5EF4-FFF2-40B4-BE49-F238E27FC236}">
                <a16:creationId xmlns:a16="http://schemas.microsoft.com/office/drawing/2014/main" id="{EA79A1E7-246C-246F-6CA9-E88E9DCCD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263" y="1250438"/>
            <a:ext cx="4681737" cy="3602743"/>
          </a:xfrm>
          <a:prstGeom prst="rect">
            <a:avLst/>
          </a:prstGeom>
        </p:spPr>
      </p:pic>
      <p:sp>
        <p:nvSpPr>
          <p:cNvPr id="4" name="QuadreDeText 3">
            <a:extLst>
              <a:ext uri="{FF2B5EF4-FFF2-40B4-BE49-F238E27FC236}">
                <a16:creationId xmlns:a16="http://schemas.microsoft.com/office/drawing/2014/main" id="{E0967DA3-D60C-E08F-5773-3044FD7E2508}"/>
              </a:ext>
            </a:extLst>
          </p:cNvPr>
          <p:cNvSpPr txBox="1"/>
          <p:nvPr/>
        </p:nvSpPr>
        <p:spPr>
          <a:xfrm>
            <a:off x="1970523" y="4347284"/>
            <a:ext cx="2491740" cy="307777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ca-ES" dirty="0" err="1">
                <a:latin typeface="Bahnschrift" panose="020B0502040204020203" pitchFamily="34" charset="0"/>
              </a:rPr>
              <a:t>Scintillating</a:t>
            </a:r>
            <a:r>
              <a:rPr lang="ca-ES" dirty="0">
                <a:latin typeface="Bahnschrift" panose="020B0502040204020203" pitchFamily="34" charset="0"/>
              </a:rPr>
              <a:t> </a:t>
            </a:r>
            <a:r>
              <a:rPr lang="ca-ES" dirty="0" err="1">
                <a:latin typeface="Bahnschrift" panose="020B0502040204020203" pitchFamily="34" charset="0"/>
              </a:rPr>
              <a:t>Grid</a:t>
            </a:r>
            <a:r>
              <a:rPr lang="ca-ES" dirty="0">
                <a:latin typeface="Bahnschrift" panose="020B0502040204020203" pitchFamily="34" charset="0"/>
              </a:rPr>
              <a:t> </a:t>
            </a:r>
            <a:r>
              <a:rPr lang="ca-ES" dirty="0" err="1">
                <a:latin typeface="Bahnschrift" panose="020B0502040204020203" pitchFamily="34" charset="0"/>
              </a:rPr>
              <a:t>Illusion</a:t>
            </a:r>
            <a:endParaRPr lang="ca-ES" dirty="0">
              <a:latin typeface="Bahnschrift" panose="020B0502040204020203" pitchFamily="34" charset="0"/>
            </a:endParaRPr>
          </a:p>
        </p:txBody>
      </p:sp>
      <p:sp>
        <p:nvSpPr>
          <p:cNvPr id="5" name="QuadreDeText 4">
            <a:extLst>
              <a:ext uri="{FF2B5EF4-FFF2-40B4-BE49-F238E27FC236}">
                <a16:creationId xmlns:a16="http://schemas.microsoft.com/office/drawing/2014/main" id="{1B4033E9-4F63-DD61-C133-9FB3AF08BBCF}"/>
              </a:ext>
            </a:extLst>
          </p:cNvPr>
          <p:cNvSpPr txBox="1"/>
          <p:nvPr/>
        </p:nvSpPr>
        <p:spPr>
          <a:xfrm>
            <a:off x="4462263" y="180662"/>
            <a:ext cx="2491740" cy="307777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ca-ES" dirty="0" err="1">
                <a:latin typeface="Bahnschrift" panose="020B0502040204020203" pitchFamily="34" charset="0"/>
              </a:rPr>
              <a:t>Cafe</a:t>
            </a:r>
            <a:r>
              <a:rPr lang="ca-ES" dirty="0">
                <a:latin typeface="Bahnschrift" panose="020B0502040204020203" pitchFamily="34" charset="0"/>
              </a:rPr>
              <a:t> </a:t>
            </a:r>
            <a:r>
              <a:rPr lang="ca-ES" dirty="0" err="1">
                <a:latin typeface="Bahnschrift" panose="020B0502040204020203" pitchFamily="34" charset="0"/>
              </a:rPr>
              <a:t>Wall</a:t>
            </a:r>
            <a:r>
              <a:rPr lang="ca-ES" dirty="0">
                <a:latin typeface="Bahnschrift" panose="020B0502040204020203" pitchFamily="34" charset="0"/>
              </a:rPr>
              <a:t> </a:t>
            </a:r>
            <a:r>
              <a:rPr lang="ca-ES" dirty="0" err="1">
                <a:latin typeface="Bahnschrift" panose="020B0502040204020203" pitchFamily="34" charset="0"/>
              </a:rPr>
              <a:t>Illusion</a:t>
            </a:r>
            <a:endParaRPr lang="ca-ES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549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QuadreDeText 2">
            <a:extLst>
              <a:ext uri="{FF2B5EF4-FFF2-40B4-BE49-F238E27FC236}">
                <a16:creationId xmlns:a16="http://schemas.microsoft.com/office/drawing/2014/main" id="{0794A6D9-EED6-EB32-E296-2795B239D5ED}"/>
              </a:ext>
            </a:extLst>
          </p:cNvPr>
          <p:cNvSpPr txBox="1"/>
          <p:nvPr/>
        </p:nvSpPr>
        <p:spPr>
          <a:xfrm>
            <a:off x="-29497" y="0"/>
            <a:ext cx="91440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sz="1000" dirty="0"/>
              <a:t>\</a:t>
            </a:r>
            <a:r>
              <a:rPr lang="ca-ES" sz="1000" dirty="0" err="1"/>
              <a:t>documentclass</a:t>
            </a:r>
            <a:r>
              <a:rPr lang="ca-ES" sz="1000" dirty="0"/>
              <a:t>[</a:t>
            </a:r>
            <a:r>
              <a:rPr lang="ca-ES" sz="1000" dirty="0" err="1"/>
              <a:t>tikz,border</a:t>
            </a:r>
            <a:r>
              <a:rPr lang="ca-ES" sz="1000" dirty="0"/>
              <a:t>=10pt]{</a:t>
            </a:r>
            <a:r>
              <a:rPr lang="ca-ES" sz="1000" dirty="0" err="1"/>
              <a:t>standalone</a:t>
            </a:r>
            <a:r>
              <a:rPr lang="ca-ES" sz="1000" dirty="0"/>
              <a:t>}\</a:t>
            </a:r>
            <a:r>
              <a:rPr lang="ca-ES" sz="1000" dirty="0" err="1"/>
              <a:t>newcommand</a:t>
            </a:r>
            <a:r>
              <a:rPr lang="ca-ES" sz="1000" dirty="0"/>
              <a:t>{\</a:t>
            </a:r>
            <a:r>
              <a:rPr lang="ca-ES" sz="1000" dirty="0" err="1"/>
              <a:t>centercircle</a:t>
            </a:r>
            <a:r>
              <a:rPr lang="ca-ES" sz="1000" dirty="0"/>
              <a:t>}{\</a:t>
            </a:r>
            <a:r>
              <a:rPr lang="ca-ES" sz="1000" dirty="0" err="1"/>
              <a:t>filldraw</a:t>
            </a:r>
            <a:r>
              <a:rPr lang="ca-ES" sz="1000" dirty="0"/>
              <a:t> (0,0) </a:t>
            </a:r>
            <a:r>
              <a:rPr lang="ca-ES" sz="1000" dirty="0" err="1"/>
              <a:t>circle</a:t>
            </a:r>
            <a:r>
              <a:rPr lang="ca-ES" sz="1000" dirty="0"/>
              <a:t>(0.5);}\</a:t>
            </a:r>
            <a:r>
              <a:rPr lang="ca-ES" sz="1000" dirty="0" err="1"/>
              <a:t>newcommand</a:t>
            </a:r>
            <a:r>
              <a:rPr lang="ca-ES" sz="1000" dirty="0"/>
              <a:t>{\</a:t>
            </a:r>
            <a:r>
              <a:rPr lang="ca-ES" sz="1000" dirty="0" err="1"/>
              <a:t>colorband</a:t>
            </a:r>
            <a:r>
              <a:rPr lang="ca-ES" sz="1000" dirty="0"/>
              <a:t>}[1][]{%  \</a:t>
            </a:r>
            <a:r>
              <a:rPr lang="ca-ES" sz="1000" dirty="0" err="1"/>
              <a:t>foreach</a:t>
            </a:r>
            <a:r>
              <a:rPr lang="ca-ES" sz="1000" dirty="0"/>
              <a:t> \a in {0.2,0.6,...,4}    \draw[</a:t>
            </a:r>
            <a:r>
              <a:rPr lang="ca-ES" sz="1000" dirty="0" err="1"/>
              <a:t>line</a:t>
            </a:r>
            <a:r>
              <a:rPr lang="ca-ES" sz="1000" dirty="0"/>
              <a:t> </a:t>
            </a:r>
            <a:r>
              <a:rPr lang="ca-ES" sz="1000" dirty="0" err="1"/>
              <a:t>width</a:t>
            </a:r>
            <a:r>
              <a:rPr lang="ca-ES" sz="1000" dirty="0"/>
              <a:t>=0.2cm,#1] (\a,1)--(\a,2);}\</a:t>
            </a:r>
            <a:r>
              <a:rPr lang="ca-ES" sz="1000" dirty="0" err="1"/>
              <a:t>newcommand</a:t>
            </a:r>
            <a:r>
              <a:rPr lang="ca-ES" sz="1000" dirty="0"/>
              <a:t>{\</a:t>
            </a:r>
            <a:r>
              <a:rPr lang="ca-ES" sz="1000" dirty="0" err="1"/>
              <a:t>stripes</a:t>
            </a:r>
            <a:r>
              <a:rPr lang="ca-ES" sz="1000" dirty="0"/>
              <a:t>}[1][]{%  \</a:t>
            </a:r>
            <a:r>
              <a:rPr lang="ca-ES" sz="1000" dirty="0" err="1"/>
              <a:t>foreach</a:t>
            </a:r>
            <a:r>
              <a:rPr lang="ca-ES" sz="1000" dirty="0"/>
              <a:t> \b in {0,0.4,...,4}    \draw[</a:t>
            </a:r>
            <a:r>
              <a:rPr lang="ca-ES" sz="1000" dirty="0" err="1"/>
              <a:t>line</a:t>
            </a:r>
            <a:r>
              <a:rPr lang="ca-ES" sz="1000" dirty="0"/>
              <a:t> </a:t>
            </a:r>
            <a:r>
              <a:rPr lang="ca-ES" sz="1000" dirty="0" err="1"/>
              <a:t>width</a:t>
            </a:r>
            <a:r>
              <a:rPr lang="ca-ES" sz="1000" dirty="0"/>
              <a:t>=0.2cm,#1] (\b,0)--(\b,3);}\</a:t>
            </a:r>
            <a:r>
              <a:rPr lang="ca-ES" sz="1000" dirty="0" err="1"/>
              <a:t>newcommand</a:t>
            </a:r>
            <a:r>
              <a:rPr lang="ca-ES" sz="1000" dirty="0"/>
              <a:t>{\</a:t>
            </a:r>
            <a:r>
              <a:rPr lang="ca-ES" sz="1000" dirty="0" err="1"/>
              <a:t>middlestripes</a:t>
            </a:r>
            <a:r>
              <a:rPr lang="ca-ES" sz="1000" dirty="0"/>
              <a:t>}[1][]{%  \</a:t>
            </a:r>
            <a:r>
              <a:rPr lang="ca-ES" sz="1000" dirty="0" err="1"/>
              <a:t>foreach</a:t>
            </a:r>
            <a:r>
              <a:rPr lang="ca-ES" sz="1000" dirty="0"/>
              <a:t> \b in {0.2,0.6,...,4}    \draw[</a:t>
            </a:r>
            <a:r>
              <a:rPr lang="ca-ES" sz="1000" dirty="0" err="1"/>
              <a:t>line</a:t>
            </a:r>
            <a:r>
              <a:rPr lang="ca-ES" sz="1000" dirty="0"/>
              <a:t> </a:t>
            </a:r>
            <a:r>
              <a:rPr lang="ca-ES" sz="1000" dirty="0" err="1"/>
              <a:t>width</a:t>
            </a:r>
            <a:r>
              <a:rPr lang="ca-ES" sz="1000" dirty="0"/>
              <a:t>=0.2cm,#1] (\b,0)--(\b,1)(\b,2)--(\b,3);}\</a:t>
            </a:r>
            <a:r>
              <a:rPr lang="ca-ES" sz="1000" dirty="0" err="1"/>
              <a:t>newcommand</a:t>
            </a:r>
            <a:r>
              <a:rPr lang="ca-ES" sz="1000" dirty="0"/>
              <a:t>{\</a:t>
            </a:r>
            <a:r>
              <a:rPr lang="ca-ES" sz="1000" dirty="0" err="1"/>
              <a:t>cafestrip</a:t>
            </a:r>
            <a:r>
              <a:rPr lang="ca-ES" sz="1000" dirty="0"/>
              <a:t>}[1][]{%  \</a:t>
            </a:r>
            <a:r>
              <a:rPr lang="ca-ES" sz="1000" dirty="0" err="1"/>
              <a:t>foreach</a:t>
            </a:r>
            <a:r>
              <a:rPr lang="ca-ES" sz="1000" dirty="0"/>
              <a:t> \a in {1,...,6}    {\draw[</a:t>
            </a:r>
            <a:r>
              <a:rPr lang="ca-ES" sz="1000" dirty="0" err="1"/>
              <a:t>gray,very</a:t>
            </a:r>
            <a:r>
              <a:rPr lang="ca-ES" sz="1000" dirty="0"/>
              <a:t> </a:t>
            </a:r>
            <a:r>
              <a:rPr lang="ca-ES" sz="1000" dirty="0" err="1"/>
              <a:t>thick,fill</a:t>
            </a:r>
            <a:r>
              <a:rPr lang="ca-ES" sz="1000" dirty="0"/>
              <a:t>=black,#1] (2*\a-1,0) rectangle(2*\a,1)  ;     \draw[</a:t>
            </a:r>
            <a:r>
              <a:rPr lang="ca-ES" sz="1000" dirty="0" err="1"/>
              <a:t>gray,very</a:t>
            </a:r>
            <a:r>
              <a:rPr lang="ca-ES" sz="1000" dirty="0"/>
              <a:t> </a:t>
            </a:r>
            <a:r>
              <a:rPr lang="ca-ES" sz="1000" dirty="0" err="1"/>
              <a:t>thick,fill</a:t>
            </a:r>
            <a:r>
              <a:rPr lang="ca-ES" sz="1000" dirty="0"/>
              <a:t>=white,#1] (2*\a,0)   rectangle(2*\a+1,1);}}\</a:t>
            </a:r>
            <a:r>
              <a:rPr lang="ca-ES" sz="1000" dirty="0" err="1"/>
              <a:t>begin</a:t>
            </a:r>
            <a:r>
              <a:rPr lang="ca-ES" sz="1000" dirty="0"/>
              <a:t>{document}% </a:t>
            </a:r>
            <a:r>
              <a:rPr lang="ca-ES" sz="1000" dirty="0" err="1"/>
              <a:t>definition</a:t>
            </a:r>
            <a:r>
              <a:rPr lang="ca-ES" sz="1000" dirty="0"/>
              <a:t> of </a:t>
            </a:r>
            <a:r>
              <a:rPr lang="ca-ES" sz="1000" dirty="0" err="1"/>
              <a:t>the</a:t>
            </a:r>
            <a:r>
              <a:rPr lang="ca-ES" sz="1000" dirty="0"/>
              <a:t> </a:t>
            </a:r>
            <a:r>
              <a:rPr lang="ca-ES" sz="1000" dirty="0" err="1"/>
              <a:t>pieces</a:t>
            </a:r>
            <a:r>
              <a:rPr lang="ca-ES" sz="1000" dirty="0"/>
              <a:t>, just to show </a:t>
            </a:r>
            <a:r>
              <a:rPr lang="ca-ES" sz="1000" dirty="0" err="1"/>
              <a:t>that</a:t>
            </a:r>
            <a:r>
              <a:rPr lang="ca-ES" sz="1000" dirty="0"/>
              <a:t> in% </a:t>
            </a:r>
            <a:r>
              <a:rPr lang="ca-ES" sz="1000" dirty="0" err="1"/>
              <a:t>both</a:t>
            </a:r>
            <a:r>
              <a:rPr lang="ca-ES" sz="1000" dirty="0"/>
              <a:t> </a:t>
            </a:r>
            <a:r>
              <a:rPr lang="ca-ES" sz="1000" dirty="0" err="1"/>
              <a:t>configurations</a:t>
            </a:r>
            <a:r>
              <a:rPr lang="ca-ES" sz="1000" dirty="0"/>
              <a:t> </a:t>
            </a:r>
            <a:r>
              <a:rPr lang="ca-ES" sz="1000" dirty="0" err="1"/>
              <a:t>the</a:t>
            </a:r>
            <a:r>
              <a:rPr lang="ca-ES" sz="1000" dirty="0"/>
              <a:t> </a:t>
            </a:r>
            <a:r>
              <a:rPr lang="ca-ES" sz="1000" dirty="0" err="1"/>
              <a:t>same</a:t>
            </a:r>
            <a:r>
              <a:rPr lang="ca-ES" sz="1000" dirty="0"/>
              <a:t> ones </a:t>
            </a:r>
            <a:r>
              <a:rPr lang="ca-ES" sz="1000" dirty="0" err="1"/>
              <a:t>are</a:t>
            </a:r>
            <a:r>
              <a:rPr lang="ca-ES" sz="1000" dirty="0"/>
              <a:t> </a:t>
            </a:r>
            <a:r>
              <a:rPr lang="ca-ES" sz="1000" dirty="0" err="1"/>
              <a:t>used</a:t>
            </a:r>
            <a:r>
              <a:rPr lang="ca-ES" sz="1000" dirty="0"/>
              <a:t>\</a:t>
            </a:r>
            <a:r>
              <a:rPr lang="ca-ES" sz="1000" dirty="0" err="1"/>
              <a:t>newcommand</a:t>
            </a:r>
            <a:r>
              <a:rPr lang="ca-ES" sz="1000" dirty="0"/>
              <a:t>{\</a:t>
            </a:r>
            <a:r>
              <a:rPr lang="ca-ES" sz="1000" dirty="0" err="1"/>
              <a:t>bluetriangle</a:t>
            </a:r>
            <a:r>
              <a:rPr lang="ca-ES" sz="1000" dirty="0"/>
              <a:t>}[1][]{  \draw[fill=blue,#1]       (0,0)--( 8,0)--( 8,3)--</a:t>
            </a:r>
            <a:r>
              <a:rPr lang="ca-ES" sz="1000" dirty="0" err="1"/>
              <a:t>cycle</a:t>
            </a:r>
            <a:r>
              <a:rPr lang="ca-ES" sz="1000" dirty="0"/>
              <a:t>;}\</a:t>
            </a:r>
            <a:r>
              <a:rPr lang="ca-ES" sz="1000" dirty="0" err="1"/>
              <a:t>newcommand</a:t>
            </a:r>
            <a:r>
              <a:rPr lang="ca-ES" sz="1000" dirty="0"/>
              <a:t>{\</a:t>
            </a:r>
            <a:r>
              <a:rPr lang="ca-ES" sz="1000" dirty="0" err="1"/>
              <a:t>yellowtriangle</a:t>
            </a:r>
            <a:r>
              <a:rPr lang="ca-ES" sz="1000" dirty="0"/>
              <a:t>}[1][]{  \draw[fill=yellow,#1]       (8,3)--(13,3)--(13,5)--</a:t>
            </a:r>
            <a:r>
              <a:rPr lang="ca-ES" sz="1000" dirty="0" err="1"/>
              <a:t>cycle</a:t>
            </a:r>
            <a:r>
              <a:rPr lang="ca-ES" sz="1000" dirty="0"/>
              <a:t>;}\</a:t>
            </a:r>
            <a:r>
              <a:rPr lang="ca-ES" sz="1000" dirty="0" err="1"/>
              <a:t>newcommand</a:t>
            </a:r>
            <a:r>
              <a:rPr lang="ca-ES" sz="1000" dirty="0"/>
              <a:t>{\</a:t>
            </a:r>
            <a:r>
              <a:rPr lang="ca-ES" sz="1000" dirty="0" err="1"/>
              <a:t>redpolygon</a:t>
            </a:r>
            <a:r>
              <a:rPr lang="ca-ES" sz="1000" dirty="0"/>
              <a:t>}[1][]{  \draw[fill=red,#1]       (8,0)--(13,0)--(13,2)--(10,2)--(10,1)--(8,1)--</a:t>
            </a:r>
            <a:r>
              <a:rPr lang="ca-ES" sz="1000" dirty="0" err="1"/>
              <a:t>cycle</a:t>
            </a:r>
            <a:r>
              <a:rPr lang="ca-ES" sz="1000" dirty="0"/>
              <a:t>;}\</a:t>
            </a:r>
            <a:r>
              <a:rPr lang="ca-ES" sz="1000" dirty="0" err="1"/>
              <a:t>newcommand</a:t>
            </a:r>
            <a:r>
              <a:rPr lang="ca-ES" sz="1000" dirty="0"/>
              <a:t>{\</a:t>
            </a:r>
            <a:r>
              <a:rPr lang="ca-ES" sz="1000" dirty="0" err="1"/>
              <a:t>greenpolygon</a:t>
            </a:r>
            <a:r>
              <a:rPr lang="ca-ES" sz="1000" dirty="0"/>
              <a:t>}[1][]{  \draw[fill=green,#1]       (8,1)--(10,1)--(10,2)--(13,2)--(13,3)--(8,3)--</a:t>
            </a:r>
            <a:r>
              <a:rPr lang="ca-ES" sz="1000" dirty="0" err="1"/>
              <a:t>cycle</a:t>
            </a:r>
            <a:r>
              <a:rPr lang="ca-ES" sz="1000" dirty="0"/>
              <a:t>;}\</a:t>
            </a:r>
            <a:r>
              <a:rPr lang="ca-ES" sz="1000" dirty="0" err="1"/>
              <a:t>begin</a:t>
            </a:r>
            <a:r>
              <a:rPr lang="ca-ES" sz="1000" dirty="0"/>
              <a:t>{</a:t>
            </a:r>
            <a:r>
              <a:rPr lang="ca-ES" sz="1000" dirty="0" err="1"/>
              <a:t>tikzpicture</a:t>
            </a:r>
            <a:r>
              <a:rPr lang="ca-ES" sz="1000" dirty="0"/>
              <a:t>}[x=0.5cm,y=0.5cm,thick]% </a:t>
            </a:r>
            <a:r>
              <a:rPr lang="ca-ES" sz="1000" dirty="0" err="1"/>
              <a:t>the</a:t>
            </a:r>
            <a:r>
              <a:rPr lang="ca-ES" sz="1000" dirty="0"/>
              <a:t> </a:t>
            </a:r>
            <a:r>
              <a:rPr lang="ca-ES" sz="1000" dirty="0" err="1"/>
              <a:t>grid</a:t>
            </a:r>
            <a:r>
              <a:rPr lang="ca-ES" sz="1000" dirty="0"/>
              <a:t>  \draw[</a:t>
            </a:r>
            <a:r>
              <a:rPr lang="ca-ES" sz="1000" dirty="0" err="1"/>
              <a:t>help</a:t>
            </a:r>
            <a:r>
              <a:rPr lang="ca-ES" sz="1000" dirty="0"/>
              <a:t> </a:t>
            </a:r>
            <a:r>
              <a:rPr lang="ca-ES" sz="1000" dirty="0" err="1"/>
              <a:t>lines,step</a:t>
            </a:r>
            <a:r>
              <a:rPr lang="ca-ES" sz="1000" dirty="0"/>
              <a:t>=1] (-1,-1) </a:t>
            </a:r>
            <a:r>
              <a:rPr lang="ca-ES" sz="1000" dirty="0" err="1"/>
              <a:t>grid</a:t>
            </a:r>
            <a:r>
              <a:rPr lang="ca-ES" sz="1000" dirty="0"/>
              <a:t> (14,12);% </a:t>
            </a:r>
            <a:r>
              <a:rPr lang="ca-ES" sz="1000" dirty="0" err="1"/>
              <a:t>the</a:t>
            </a:r>
            <a:r>
              <a:rPr lang="ca-ES" sz="1000" dirty="0"/>
              <a:t> </a:t>
            </a:r>
            <a:r>
              <a:rPr lang="ca-ES" sz="1000" dirty="0" err="1"/>
              <a:t>complete</a:t>
            </a:r>
            <a:r>
              <a:rPr lang="ca-ES" sz="1000" dirty="0"/>
              <a:t> triangle    \</a:t>
            </a:r>
            <a:r>
              <a:rPr lang="ca-ES" sz="1000" dirty="0" err="1"/>
              <a:t>bluetriangle</a:t>
            </a:r>
            <a:r>
              <a:rPr lang="ca-ES" sz="1000" dirty="0"/>
              <a:t>    \</a:t>
            </a:r>
            <a:r>
              <a:rPr lang="ca-ES" sz="1000" dirty="0" err="1"/>
              <a:t>yellowtriangle</a:t>
            </a:r>
            <a:r>
              <a:rPr lang="ca-ES" sz="1000" dirty="0"/>
              <a:t>    \</a:t>
            </a:r>
            <a:r>
              <a:rPr lang="ca-ES" sz="1000" dirty="0" err="1"/>
              <a:t>redpolygon</a:t>
            </a:r>
            <a:r>
              <a:rPr lang="ca-ES" sz="1000" dirty="0"/>
              <a:t>    \</a:t>
            </a:r>
            <a:r>
              <a:rPr lang="ca-ES" sz="1000" dirty="0" err="1"/>
              <a:t>greenpolygon</a:t>
            </a:r>
            <a:r>
              <a:rPr lang="ca-ES" sz="1000" dirty="0"/>
              <a:t>% </a:t>
            </a:r>
            <a:r>
              <a:rPr lang="ca-ES" sz="1000" dirty="0" err="1"/>
              <a:t>the</a:t>
            </a:r>
            <a:r>
              <a:rPr lang="ca-ES" sz="1000" dirty="0"/>
              <a:t> </a:t>
            </a:r>
            <a:r>
              <a:rPr lang="ca-ES" sz="1000" dirty="0" err="1"/>
              <a:t>missing</a:t>
            </a:r>
            <a:r>
              <a:rPr lang="ca-ES" sz="1000" dirty="0"/>
              <a:t> </a:t>
            </a:r>
            <a:r>
              <a:rPr lang="ca-ES" sz="1000" dirty="0" err="1"/>
              <a:t>square</a:t>
            </a:r>
            <a:r>
              <a:rPr lang="ca-ES" sz="1000" dirty="0"/>
              <a:t> triangle  \</a:t>
            </a:r>
            <a:r>
              <a:rPr lang="ca-ES" sz="1000" dirty="0" err="1"/>
              <a:t>begin</a:t>
            </a:r>
            <a:r>
              <a:rPr lang="ca-ES" sz="1000" dirty="0"/>
              <a:t>{</a:t>
            </a:r>
            <a:r>
              <a:rPr lang="ca-ES" sz="1000" dirty="0" err="1"/>
              <a:t>scope</a:t>
            </a:r>
            <a:r>
              <a:rPr lang="ca-ES" sz="1000" dirty="0"/>
              <a:t>}[</a:t>
            </a:r>
            <a:r>
              <a:rPr lang="ca-ES" sz="1000" dirty="0" err="1"/>
              <a:t>yshift</a:t>
            </a:r>
            <a:r>
              <a:rPr lang="ca-ES" sz="1000" dirty="0"/>
              <a:t>=3cm]    \</a:t>
            </a:r>
            <a:r>
              <a:rPr lang="ca-ES" sz="1000" dirty="0" err="1"/>
              <a:t>bluetriangle</a:t>
            </a:r>
            <a:r>
              <a:rPr lang="ca-ES" sz="1000" dirty="0"/>
              <a:t>  [</a:t>
            </a:r>
            <a:r>
              <a:rPr lang="ca-ES" sz="1000" dirty="0" err="1"/>
              <a:t>shift</a:t>
            </a:r>
            <a:r>
              <a:rPr lang="ca-ES" sz="1000" dirty="0"/>
              <a:t>={( 5, 2)}]    \</a:t>
            </a:r>
            <a:r>
              <a:rPr lang="ca-ES" sz="1000" dirty="0" err="1"/>
              <a:t>yellowtriangle</a:t>
            </a:r>
            <a:r>
              <a:rPr lang="ca-ES" sz="1000" dirty="0"/>
              <a:t>[</a:t>
            </a:r>
            <a:r>
              <a:rPr lang="ca-ES" sz="1000" dirty="0" err="1"/>
              <a:t>shift</a:t>
            </a:r>
            <a:r>
              <a:rPr lang="ca-ES" sz="1000" dirty="0"/>
              <a:t>={(-8,-3)}]    \</a:t>
            </a:r>
            <a:r>
              <a:rPr lang="ca-ES" sz="1000" dirty="0" err="1"/>
              <a:t>redpolygon</a:t>
            </a:r>
            <a:r>
              <a:rPr lang="ca-ES" sz="1000" dirty="0"/>
              <a:t>    [</a:t>
            </a:r>
            <a:r>
              <a:rPr lang="ca-ES" sz="1000" dirty="0" err="1"/>
              <a:t>shift</a:t>
            </a:r>
            <a:r>
              <a:rPr lang="ca-ES" sz="1000" dirty="0"/>
              <a:t>={( 0, 0)}]    \</a:t>
            </a:r>
            <a:r>
              <a:rPr lang="ca-ES" sz="1000" dirty="0" err="1"/>
              <a:t>greenpolygon</a:t>
            </a:r>
            <a:r>
              <a:rPr lang="ca-ES" sz="1000" dirty="0"/>
              <a:t>  [</a:t>
            </a:r>
            <a:r>
              <a:rPr lang="ca-ES" sz="1000" dirty="0" err="1"/>
              <a:t>shift</a:t>
            </a:r>
            <a:r>
              <a:rPr lang="ca-ES" sz="1000" dirty="0"/>
              <a:t>={(-3,-1)}]  \</a:t>
            </a:r>
            <a:r>
              <a:rPr lang="ca-ES" sz="1000" dirty="0" err="1"/>
              <a:t>end</a:t>
            </a:r>
            <a:r>
              <a:rPr lang="ca-ES" sz="1000" dirty="0"/>
              <a:t>{</a:t>
            </a:r>
            <a:r>
              <a:rPr lang="ca-ES" sz="1000" dirty="0" err="1"/>
              <a:t>scope</a:t>
            </a:r>
            <a:r>
              <a:rPr lang="ca-ES" sz="1000" dirty="0"/>
              <a:t>}% </a:t>
            </a:r>
            <a:r>
              <a:rPr lang="ca-ES" sz="1000" dirty="0" err="1"/>
              <a:t>the</a:t>
            </a:r>
            <a:r>
              <a:rPr lang="ca-ES" sz="1000" dirty="0"/>
              <a:t> </a:t>
            </a:r>
            <a:r>
              <a:rPr lang="ca-ES" sz="1000" dirty="0" err="1"/>
              <a:t>solution</a:t>
            </a:r>
            <a:r>
              <a:rPr lang="ca-ES" sz="1000" dirty="0"/>
              <a:t> (</a:t>
            </a:r>
            <a:r>
              <a:rPr lang="ca-ES" sz="1000" dirty="0" err="1"/>
              <a:t>uncomment</a:t>
            </a:r>
            <a:r>
              <a:rPr lang="ca-ES" sz="1000" dirty="0"/>
              <a:t> </a:t>
            </a:r>
            <a:r>
              <a:rPr lang="ca-ES" sz="1000" dirty="0" err="1"/>
              <a:t>next</a:t>
            </a:r>
            <a:r>
              <a:rPr lang="ca-ES" sz="1000" dirty="0"/>
              <a:t> </a:t>
            </a:r>
            <a:r>
              <a:rPr lang="ca-ES" sz="1000" dirty="0" err="1"/>
              <a:t>line</a:t>
            </a:r>
            <a:r>
              <a:rPr lang="ca-ES" sz="1000" dirty="0"/>
              <a:t> </a:t>
            </a:r>
            <a:r>
              <a:rPr lang="ca-ES" sz="1000" dirty="0" err="1"/>
              <a:t>and</a:t>
            </a:r>
            <a:r>
              <a:rPr lang="ca-ES" sz="1000" dirty="0"/>
              <a:t> </a:t>
            </a:r>
            <a:r>
              <a:rPr lang="ca-ES" sz="1000" dirty="0" err="1"/>
              <a:t>close</a:t>
            </a:r>
            <a:r>
              <a:rPr lang="ca-ES" sz="1000" dirty="0"/>
              <a:t> in)%    \draw[</a:t>
            </a:r>
            <a:r>
              <a:rPr lang="ca-ES" sz="1000" dirty="0" err="1"/>
              <a:t>very</a:t>
            </a:r>
            <a:r>
              <a:rPr lang="ca-ES" sz="1000" dirty="0"/>
              <a:t> </a:t>
            </a:r>
            <a:r>
              <a:rPr lang="ca-ES" sz="1000" dirty="0" err="1"/>
              <a:t>thin,red</a:t>
            </a:r>
            <a:r>
              <a:rPr lang="ca-ES" sz="1000" dirty="0"/>
              <a:t>] (0,0)--(13,5) {[</a:t>
            </a:r>
            <a:r>
              <a:rPr lang="ca-ES" sz="1000" dirty="0" err="1"/>
              <a:t>yshift</a:t>
            </a:r>
            <a:r>
              <a:rPr lang="ca-ES" sz="1000" dirty="0"/>
              <a:t>=3cm] (0,0)--(13,5)};\</a:t>
            </a:r>
            <a:r>
              <a:rPr lang="ca-ES" sz="1000" dirty="0" err="1"/>
              <a:t>end</a:t>
            </a:r>
            <a:r>
              <a:rPr lang="ca-ES" sz="1000" dirty="0"/>
              <a:t>{</a:t>
            </a:r>
            <a:r>
              <a:rPr lang="ca-ES" sz="1000" dirty="0" err="1"/>
              <a:t>tikzpicture</a:t>
            </a:r>
            <a:r>
              <a:rPr lang="ca-ES" sz="1000" dirty="0"/>
              <a:t>}\</a:t>
            </a:r>
            <a:r>
              <a:rPr lang="ca-ES" sz="1000" dirty="0" err="1"/>
              <a:t>begin</a:t>
            </a:r>
            <a:r>
              <a:rPr lang="ca-ES" sz="1000" dirty="0"/>
              <a:t>{</a:t>
            </a:r>
            <a:r>
              <a:rPr lang="ca-ES" sz="1000" dirty="0" err="1"/>
              <a:t>tikzpicture</a:t>
            </a:r>
            <a:r>
              <a:rPr lang="ca-ES" sz="1000" dirty="0"/>
              <a:t>}%% </a:t>
            </a:r>
            <a:r>
              <a:rPr lang="ca-ES" sz="1000" dirty="0" err="1"/>
              <a:t>surrounded</a:t>
            </a:r>
            <a:r>
              <a:rPr lang="ca-ES" sz="1000" dirty="0"/>
              <a:t> </a:t>
            </a:r>
            <a:r>
              <a:rPr lang="ca-ES" sz="1000" dirty="0" err="1"/>
              <a:t>by</a:t>
            </a:r>
            <a:r>
              <a:rPr lang="ca-ES" sz="1000" dirty="0"/>
              <a:t> </a:t>
            </a:r>
            <a:r>
              <a:rPr lang="ca-ES" sz="1000" dirty="0" err="1"/>
              <a:t>big</a:t>
            </a:r>
            <a:r>
              <a:rPr lang="ca-ES" sz="1000" dirty="0"/>
              <a:t> </a:t>
            </a:r>
            <a:r>
              <a:rPr lang="ca-ES" sz="1000" dirty="0" err="1"/>
              <a:t>circles</a:t>
            </a:r>
            <a:r>
              <a:rPr lang="ca-ES" sz="1000" dirty="0"/>
              <a:t> (</a:t>
            </a:r>
            <a:r>
              <a:rPr lang="ca-ES" sz="1000" dirty="0" err="1"/>
              <a:t>looks</a:t>
            </a:r>
            <a:r>
              <a:rPr lang="ca-ES" sz="1000" dirty="0"/>
              <a:t> </a:t>
            </a:r>
            <a:r>
              <a:rPr lang="ca-ES" sz="1000" dirty="0" err="1"/>
              <a:t>smaller</a:t>
            </a:r>
            <a:r>
              <a:rPr lang="ca-ES" sz="1000" dirty="0"/>
              <a:t>)  \</a:t>
            </a:r>
            <a:r>
              <a:rPr lang="ca-ES" sz="1000" dirty="0" err="1"/>
              <a:t>centercircle</a:t>
            </a:r>
            <a:r>
              <a:rPr lang="ca-ES" sz="1000" dirty="0"/>
              <a:t>  \</a:t>
            </a:r>
            <a:r>
              <a:rPr lang="ca-ES" sz="1000" dirty="0" err="1"/>
              <a:t>foreach</a:t>
            </a:r>
            <a:r>
              <a:rPr lang="ca-ES" sz="1000" dirty="0"/>
              <a:t> \a in {1,...,5}    \</a:t>
            </a:r>
            <a:r>
              <a:rPr lang="ca-ES" sz="1000" dirty="0" err="1"/>
              <a:t>filldraw</a:t>
            </a:r>
            <a:r>
              <a:rPr lang="ca-ES" sz="1000" dirty="0"/>
              <a:t> (90+360/5*\a:1.8) </a:t>
            </a:r>
            <a:r>
              <a:rPr lang="ca-ES" sz="1000" dirty="0" err="1"/>
              <a:t>circle</a:t>
            </a:r>
            <a:r>
              <a:rPr lang="ca-ES" sz="1000" dirty="0"/>
              <a:t>(1);%% </a:t>
            </a:r>
            <a:r>
              <a:rPr lang="ca-ES" sz="1000" dirty="0" err="1"/>
              <a:t>surrounded</a:t>
            </a:r>
            <a:r>
              <a:rPr lang="ca-ES" sz="1000" dirty="0"/>
              <a:t> </a:t>
            </a:r>
            <a:r>
              <a:rPr lang="ca-ES" sz="1000" dirty="0" err="1"/>
              <a:t>by</a:t>
            </a:r>
            <a:r>
              <a:rPr lang="ca-ES" sz="1000" dirty="0"/>
              <a:t> </a:t>
            </a:r>
            <a:r>
              <a:rPr lang="ca-ES" sz="1000" dirty="0" err="1"/>
              <a:t>small</a:t>
            </a:r>
            <a:r>
              <a:rPr lang="ca-ES" sz="1000" dirty="0"/>
              <a:t> </a:t>
            </a:r>
            <a:r>
              <a:rPr lang="ca-ES" sz="1000" dirty="0" err="1"/>
              <a:t>circles</a:t>
            </a:r>
            <a:r>
              <a:rPr lang="ca-ES" sz="1000" dirty="0"/>
              <a:t> (</a:t>
            </a:r>
            <a:r>
              <a:rPr lang="ca-ES" sz="1000" dirty="0" err="1"/>
              <a:t>looks</a:t>
            </a:r>
            <a:r>
              <a:rPr lang="ca-ES" sz="1000" dirty="0"/>
              <a:t> </a:t>
            </a:r>
            <a:r>
              <a:rPr lang="ca-ES" sz="1000" dirty="0" err="1"/>
              <a:t>bigger</a:t>
            </a:r>
            <a:r>
              <a:rPr lang="ca-ES" sz="1000" dirty="0"/>
              <a:t>)  \</a:t>
            </a:r>
            <a:r>
              <a:rPr lang="ca-ES" sz="1000" dirty="0" err="1"/>
              <a:t>begin</a:t>
            </a:r>
            <a:r>
              <a:rPr lang="ca-ES" sz="1000" dirty="0"/>
              <a:t>{</a:t>
            </a:r>
            <a:r>
              <a:rPr lang="ca-ES" sz="1000" dirty="0" err="1"/>
              <a:t>scope</a:t>
            </a:r>
            <a:r>
              <a:rPr lang="ca-ES" sz="1000" dirty="0"/>
              <a:t>}[</a:t>
            </a:r>
            <a:r>
              <a:rPr lang="ca-ES" sz="1000" dirty="0" err="1"/>
              <a:t>xshift</a:t>
            </a:r>
            <a:r>
              <a:rPr lang="ca-ES" sz="1000" dirty="0"/>
              <a:t>=5cm]    \</a:t>
            </a:r>
            <a:r>
              <a:rPr lang="ca-ES" sz="1000" dirty="0" err="1"/>
              <a:t>centercircle</a:t>
            </a:r>
            <a:r>
              <a:rPr lang="ca-ES" sz="1000" dirty="0"/>
              <a:t>    \</a:t>
            </a:r>
            <a:r>
              <a:rPr lang="ca-ES" sz="1000" dirty="0" err="1"/>
              <a:t>foreach</a:t>
            </a:r>
            <a:r>
              <a:rPr lang="ca-ES" sz="1000" dirty="0"/>
              <a:t> \a in {1,...,5}    \</a:t>
            </a:r>
            <a:r>
              <a:rPr lang="ca-ES" sz="1000" dirty="0" err="1"/>
              <a:t>filldraw</a:t>
            </a:r>
            <a:r>
              <a:rPr lang="ca-ES" sz="1000" dirty="0"/>
              <a:t> (90+360/5*\a:0.8) </a:t>
            </a:r>
            <a:r>
              <a:rPr lang="ca-ES" sz="1000" dirty="0" err="1"/>
              <a:t>circle</a:t>
            </a:r>
            <a:r>
              <a:rPr lang="ca-ES" sz="1000" dirty="0"/>
              <a:t>(0.2);  \</a:t>
            </a:r>
            <a:r>
              <a:rPr lang="ca-ES" sz="1000" dirty="0" err="1"/>
              <a:t>end</a:t>
            </a:r>
            <a:r>
              <a:rPr lang="ca-ES" sz="1000" dirty="0"/>
              <a:t>{</a:t>
            </a:r>
            <a:r>
              <a:rPr lang="ca-ES" sz="1000" dirty="0" err="1"/>
              <a:t>scope</a:t>
            </a:r>
            <a:r>
              <a:rPr lang="ca-ES" sz="1000" dirty="0"/>
              <a:t>}\</a:t>
            </a:r>
            <a:r>
              <a:rPr lang="ca-ES" sz="1000" dirty="0" err="1"/>
              <a:t>end</a:t>
            </a:r>
            <a:r>
              <a:rPr lang="ca-ES" sz="1000" dirty="0"/>
              <a:t>{</a:t>
            </a:r>
            <a:r>
              <a:rPr lang="ca-ES" sz="1000" dirty="0" err="1"/>
              <a:t>tikzpicture</a:t>
            </a:r>
            <a:r>
              <a:rPr lang="ca-ES" sz="1000" dirty="0"/>
              <a:t>}\</a:t>
            </a:r>
            <a:r>
              <a:rPr lang="ca-ES" sz="1000" dirty="0" err="1"/>
              <a:t>begin</a:t>
            </a:r>
            <a:r>
              <a:rPr lang="ca-ES" sz="1000" dirty="0"/>
              <a:t>{</a:t>
            </a:r>
            <a:r>
              <a:rPr lang="ca-ES" sz="1000" dirty="0" err="1"/>
              <a:t>tikzpicture</a:t>
            </a:r>
            <a:r>
              <a:rPr lang="ca-ES" sz="1000" dirty="0"/>
              <a:t>}%% </a:t>
            </a:r>
            <a:r>
              <a:rPr lang="ca-ES" sz="1000" dirty="0" err="1"/>
              <a:t>red</a:t>
            </a:r>
            <a:r>
              <a:rPr lang="ca-ES" sz="1000" dirty="0"/>
              <a:t> </a:t>
            </a:r>
            <a:r>
              <a:rPr lang="ca-ES" sz="1000" dirty="0" err="1"/>
              <a:t>band</a:t>
            </a:r>
            <a:r>
              <a:rPr lang="ca-ES" sz="1000" dirty="0"/>
              <a:t>, </a:t>
            </a:r>
            <a:r>
              <a:rPr lang="ca-ES" sz="1000" dirty="0" err="1"/>
              <a:t>orange</a:t>
            </a:r>
            <a:r>
              <a:rPr lang="ca-ES" sz="1000" dirty="0"/>
              <a:t> </a:t>
            </a:r>
            <a:r>
              <a:rPr lang="ca-ES" sz="1000" dirty="0" err="1"/>
              <a:t>and</a:t>
            </a:r>
            <a:r>
              <a:rPr lang="ca-ES" sz="1000" dirty="0"/>
              <a:t> magenta </a:t>
            </a:r>
            <a:r>
              <a:rPr lang="ca-ES" sz="1000" dirty="0" err="1"/>
              <a:t>perception</a:t>
            </a:r>
            <a:r>
              <a:rPr lang="ca-ES" sz="1000" dirty="0"/>
              <a:t>  \</a:t>
            </a:r>
            <a:r>
              <a:rPr lang="ca-ES" sz="1000" dirty="0" err="1"/>
              <a:t>colorband</a:t>
            </a:r>
            <a:r>
              <a:rPr lang="ca-ES" sz="1000" dirty="0"/>
              <a:t>[</a:t>
            </a:r>
            <a:r>
              <a:rPr lang="ca-ES" sz="1000" dirty="0" err="1"/>
              <a:t>red</a:t>
            </a:r>
            <a:r>
              <a:rPr lang="ca-ES" sz="1000" dirty="0"/>
              <a:t>]  \</a:t>
            </a:r>
            <a:r>
              <a:rPr lang="ca-ES" sz="1000" dirty="0" err="1"/>
              <a:t>stripes</a:t>
            </a:r>
            <a:r>
              <a:rPr lang="ca-ES" sz="1000" dirty="0"/>
              <a:t>[</a:t>
            </a:r>
            <a:r>
              <a:rPr lang="ca-ES" sz="1000" dirty="0" err="1"/>
              <a:t>yellow</a:t>
            </a:r>
            <a:r>
              <a:rPr lang="ca-ES" sz="1000" dirty="0"/>
              <a:t>]  \</a:t>
            </a:r>
            <a:r>
              <a:rPr lang="ca-ES" sz="1000" dirty="0" err="1"/>
              <a:t>middlestripes</a:t>
            </a:r>
            <a:r>
              <a:rPr lang="ca-ES" sz="1000" dirty="0"/>
              <a:t>[blue]  \</a:t>
            </a:r>
            <a:r>
              <a:rPr lang="ca-ES" sz="1000" dirty="0" err="1"/>
              <a:t>begin</a:t>
            </a:r>
            <a:r>
              <a:rPr lang="ca-ES" sz="1000" dirty="0"/>
              <a:t>{</a:t>
            </a:r>
            <a:r>
              <a:rPr lang="ca-ES" sz="1000" dirty="0" err="1"/>
              <a:t>scope</a:t>
            </a:r>
            <a:r>
              <a:rPr lang="ca-ES" sz="1000" dirty="0"/>
              <a:t>}[</a:t>
            </a:r>
            <a:r>
              <a:rPr lang="ca-ES" sz="1000" dirty="0" err="1"/>
              <a:t>xshift</a:t>
            </a:r>
            <a:r>
              <a:rPr lang="ca-ES" sz="1000" dirty="0"/>
              <a:t>=6cm]    \</a:t>
            </a:r>
            <a:r>
              <a:rPr lang="ca-ES" sz="1000" dirty="0" err="1"/>
              <a:t>colorband</a:t>
            </a:r>
            <a:r>
              <a:rPr lang="ca-ES" sz="1000" dirty="0"/>
              <a:t>[</a:t>
            </a:r>
            <a:r>
              <a:rPr lang="ca-ES" sz="1000" dirty="0" err="1"/>
              <a:t>red</a:t>
            </a:r>
            <a:r>
              <a:rPr lang="ca-ES" sz="1000" dirty="0"/>
              <a:t>]    \</a:t>
            </a:r>
            <a:r>
              <a:rPr lang="ca-ES" sz="1000" dirty="0" err="1"/>
              <a:t>stripes</a:t>
            </a:r>
            <a:r>
              <a:rPr lang="ca-ES" sz="1000" dirty="0"/>
              <a:t>[blue]    \</a:t>
            </a:r>
            <a:r>
              <a:rPr lang="ca-ES" sz="1000" dirty="0" err="1"/>
              <a:t>middlestripes</a:t>
            </a:r>
            <a:r>
              <a:rPr lang="ca-ES" sz="1000" dirty="0"/>
              <a:t>[</a:t>
            </a:r>
            <a:r>
              <a:rPr lang="ca-ES" sz="1000" dirty="0" err="1"/>
              <a:t>yellow</a:t>
            </a:r>
            <a:r>
              <a:rPr lang="ca-ES" sz="1000" dirty="0"/>
              <a:t>]  \</a:t>
            </a:r>
            <a:r>
              <a:rPr lang="ca-ES" sz="1000" dirty="0" err="1"/>
              <a:t>end</a:t>
            </a:r>
            <a:r>
              <a:rPr lang="ca-ES" sz="1000" dirty="0"/>
              <a:t>{</a:t>
            </a:r>
            <a:r>
              <a:rPr lang="ca-ES" sz="1000" dirty="0" err="1"/>
              <a:t>scope</a:t>
            </a:r>
            <a:r>
              <a:rPr lang="ca-ES" sz="1000" dirty="0"/>
              <a:t>}  \</a:t>
            </a:r>
            <a:r>
              <a:rPr lang="ca-ES" sz="1000" dirty="0" err="1"/>
              <a:t>begin</a:t>
            </a:r>
            <a:r>
              <a:rPr lang="ca-ES" sz="1000" dirty="0"/>
              <a:t>{</a:t>
            </a:r>
            <a:r>
              <a:rPr lang="ca-ES" sz="1000" dirty="0" err="1"/>
              <a:t>scope</a:t>
            </a:r>
            <a:r>
              <a:rPr lang="ca-ES" sz="1000" dirty="0"/>
              <a:t>}[</a:t>
            </a:r>
            <a:r>
              <a:rPr lang="ca-ES" sz="1000" dirty="0" err="1"/>
              <a:t>yshift</a:t>
            </a:r>
            <a:r>
              <a:rPr lang="ca-ES" sz="1000" dirty="0"/>
              <a:t>=4cm]%% green </a:t>
            </a:r>
            <a:r>
              <a:rPr lang="ca-ES" sz="1000" dirty="0" err="1"/>
              <a:t>band</a:t>
            </a:r>
            <a:r>
              <a:rPr lang="ca-ES" sz="1000" dirty="0"/>
              <a:t>, </a:t>
            </a:r>
            <a:r>
              <a:rPr lang="ca-ES" sz="1000" dirty="0" err="1"/>
              <a:t>lime</a:t>
            </a:r>
            <a:r>
              <a:rPr lang="ca-ES" sz="1000" dirty="0"/>
              <a:t> </a:t>
            </a:r>
            <a:r>
              <a:rPr lang="ca-ES" sz="1000" dirty="0" err="1"/>
              <a:t>and</a:t>
            </a:r>
            <a:r>
              <a:rPr lang="ca-ES" sz="1000" dirty="0"/>
              <a:t> </a:t>
            </a:r>
            <a:r>
              <a:rPr lang="ca-ES" sz="1000" dirty="0" err="1"/>
              <a:t>cyan</a:t>
            </a:r>
            <a:r>
              <a:rPr lang="ca-ES" sz="1000" dirty="0"/>
              <a:t> </a:t>
            </a:r>
            <a:r>
              <a:rPr lang="ca-ES" sz="1000" dirty="0" err="1"/>
              <a:t>perception</a:t>
            </a:r>
            <a:r>
              <a:rPr lang="ca-ES" sz="1000" dirty="0"/>
              <a:t>    \</a:t>
            </a:r>
            <a:r>
              <a:rPr lang="ca-ES" sz="1000" dirty="0" err="1"/>
              <a:t>colorband</a:t>
            </a:r>
            <a:r>
              <a:rPr lang="ca-ES" sz="1000" dirty="0"/>
              <a:t>[green]      \</a:t>
            </a:r>
            <a:r>
              <a:rPr lang="ca-ES" sz="1000" dirty="0" err="1"/>
              <a:t>stripes</a:t>
            </a:r>
            <a:r>
              <a:rPr lang="ca-ES" sz="1000" dirty="0"/>
              <a:t>[</a:t>
            </a:r>
            <a:r>
              <a:rPr lang="ca-ES" sz="1000" dirty="0" err="1"/>
              <a:t>yellow</a:t>
            </a:r>
            <a:r>
              <a:rPr lang="ca-ES" sz="1000" dirty="0"/>
              <a:t>]      \</a:t>
            </a:r>
            <a:r>
              <a:rPr lang="ca-ES" sz="1000" dirty="0" err="1"/>
              <a:t>middlestripes</a:t>
            </a:r>
            <a:r>
              <a:rPr lang="ca-ES" sz="1000" dirty="0"/>
              <a:t>[blue]    \</a:t>
            </a:r>
            <a:r>
              <a:rPr lang="ca-ES" sz="1000" dirty="0" err="1"/>
              <a:t>begin</a:t>
            </a:r>
            <a:r>
              <a:rPr lang="ca-ES" sz="1000" dirty="0"/>
              <a:t>{</a:t>
            </a:r>
            <a:r>
              <a:rPr lang="ca-ES" sz="1000" dirty="0" err="1"/>
              <a:t>scope</a:t>
            </a:r>
            <a:r>
              <a:rPr lang="ca-ES" sz="1000" dirty="0"/>
              <a:t>}[</a:t>
            </a:r>
            <a:r>
              <a:rPr lang="ca-ES" sz="1000" dirty="0" err="1"/>
              <a:t>xshift</a:t>
            </a:r>
            <a:r>
              <a:rPr lang="ca-ES" sz="1000" dirty="0"/>
              <a:t>=6cm]      \</a:t>
            </a:r>
            <a:r>
              <a:rPr lang="ca-ES" sz="1000" dirty="0" err="1"/>
              <a:t>colorband</a:t>
            </a:r>
            <a:r>
              <a:rPr lang="ca-ES" sz="1000" dirty="0"/>
              <a:t>[green]      \</a:t>
            </a:r>
            <a:r>
              <a:rPr lang="ca-ES" sz="1000" dirty="0" err="1"/>
              <a:t>stripes</a:t>
            </a:r>
            <a:r>
              <a:rPr lang="ca-ES" sz="1000" dirty="0"/>
              <a:t>[blue]      \</a:t>
            </a:r>
            <a:r>
              <a:rPr lang="ca-ES" sz="1000" dirty="0" err="1"/>
              <a:t>middlestripes</a:t>
            </a:r>
            <a:r>
              <a:rPr lang="ca-ES" sz="1000" dirty="0"/>
              <a:t>[</a:t>
            </a:r>
            <a:r>
              <a:rPr lang="ca-ES" sz="1000" dirty="0" err="1"/>
              <a:t>yellow</a:t>
            </a:r>
            <a:r>
              <a:rPr lang="ca-ES" sz="1000" dirty="0"/>
              <a:t>]    \</a:t>
            </a:r>
            <a:r>
              <a:rPr lang="ca-ES" sz="1000" dirty="0" err="1"/>
              <a:t>end</a:t>
            </a:r>
            <a:r>
              <a:rPr lang="ca-ES" sz="1000" dirty="0"/>
              <a:t>{</a:t>
            </a:r>
            <a:r>
              <a:rPr lang="ca-ES" sz="1000" dirty="0" err="1"/>
              <a:t>scope</a:t>
            </a:r>
            <a:r>
              <a:rPr lang="ca-ES" sz="1000" dirty="0"/>
              <a:t>}  \</a:t>
            </a:r>
            <a:r>
              <a:rPr lang="ca-ES" sz="1000" dirty="0" err="1"/>
              <a:t>end</a:t>
            </a:r>
            <a:r>
              <a:rPr lang="ca-ES" sz="1000" dirty="0"/>
              <a:t>{</a:t>
            </a:r>
            <a:r>
              <a:rPr lang="ca-ES" sz="1000" dirty="0" err="1"/>
              <a:t>scope</a:t>
            </a:r>
            <a:r>
              <a:rPr lang="ca-ES" sz="1000" dirty="0"/>
              <a:t>}\</a:t>
            </a:r>
            <a:r>
              <a:rPr lang="ca-ES" sz="1000" dirty="0" err="1"/>
              <a:t>end</a:t>
            </a:r>
            <a:r>
              <a:rPr lang="ca-ES" sz="1000" dirty="0"/>
              <a:t>{</a:t>
            </a:r>
            <a:r>
              <a:rPr lang="ca-ES" sz="1000" dirty="0" err="1"/>
              <a:t>tikzpicture</a:t>
            </a:r>
            <a:r>
              <a:rPr lang="ca-ES" sz="1000" dirty="0"/>
              <a:t>}\</a:t>
            </a:r>
            <a:r>
              <a:rPr lang="ca-ES" sz="1000" dirty="0" err="1"/>
              <a:t>begin</a:t>
            </a:r>
            <a:r>
              <a:rPr lang="ca-ES" sz="1000" dirty="0"/>
              <a:t>{</a:t>
            </a:r>
            <a:r>
              <a:rPr lang="ca-ES" sz="1000" dirty="0" err="1"/>
              <a:t>tikzpicture</a:t>
            </a:r>
            <a:r>
              <a:rPr lang="ca-ES" sz="1000" dirty="0"/>
              <a:t>}%% </a:t>
            </a:r>
            <a:r>
              <a:rPr lang="ca-ES" sz="1000" dirty="0" err="1"/>
              <a:t>the</a:t>
            </a:r>
            <a:r>
              <a:rPr lang="ca-ES" sz="1000" dirty="0"/>
              <a:t> </a:t>
            </a:r>
            <a:r>
              <a:rPr lang="ca-ES" sz="1000" dirty="0" err="1"/>
              <a:t>horizontal</a:t>
            </a:r>
            <a:r>
              <a:rPr lang="ca-ES" sz="1000" dirty="0"/>
              <a:t> </a:t>
            </a:r>
            <a:r>
              <a:rPr lang="ca-ES" sz="1000" dirty="0" err="1"/>
              <a:t>lines</a:t>
            </a:r>
            <a:r>
              <a:rPr lang="ca-ES" sz="1000" dirty="0"/>
              <a:t> </a:t>
            </a:r>
            <a:r>
              <a:rPr lang="ca-ES" sz="1000" dirty="0" err="1"/>
              <a:t>appear</a:t>
            </a:r>
            <a:r>
              <a:rPr lang="ca-ES" sz="1000" dirty="0"/>
              <a:t> to slope  \</a:t>
            </a:r>
            <a:r>
              <a:rPr lang="ca-ES" sz="1000" dirty="0" err="1"/>
              <a:t>foreach</a:t>
            </a:r>
            <a:r>
              <a:rPr lang="ca-ES" sz="1000" dirty="0"/>
              <a:t> \b/\c in {1/0,2/3,3/0,4/-3,5/0,6/3}    \</a:t>
            </a:r>
            <a:r>
              <a:rPr lang="ca-ES" sz="1000" dirty="0" err="1"/>
              <a:t>cafestrip</a:t>
            </a:r>
            <a:r>
              <a:rPr lang="ca-ES" sz="1000" dirty="0"/>
              <a:t>[</a:t>
            </a:r>
            <a:r>
              <a:rPr lang="ca-ES" sz="1000" dirty="0" err="1"/>
              <a:t>xshift</a:t>
            </a:r>
            <a:r>
              <a:rPr lang="ca-ES" sz="1000" dirty="0"/>
              <a:t>=\c </a:t>
            </a:r>
            <a:r>
              <a:rPr lang="ca-ES" sz="1000" dirty="0" err="1"/>
              <a:t>mm,yshift</a:t>
            </a:r>
            <a:r>
              <a:rPr lang="ca-ES" sz="1000" dirty="0"/>
              <a:t>=\b cm];\</a:t>
            </a:r>
            <a:r>
              <a:rPr lang="ca-ES" sz="1000" dirty="0" err="1"/>
              <a:t>end</a:t>
            </a:r>
            <a:r>
              <a:rPr lang="ca-ES" sz="1000" dirty="0"/>
              <a:t>{</a:t>
            </a:r>
            <a:r>
              <a:rPr lang="ca-ES" sz="1000" dirty="0" err="1"/>
              <a:t>tikzpicture</a:t>
            </a:r>
            <a:r>
              <a:rPr lang="ca-ES" sz="1000" dirty="0"/>
              <a:t>}\</a:t>
            </a:r>
            <a:r>
              <a:rPr lang="ca-ES" sz="1000" dirty="0" err="1"/>
              <a:t>begin</a:t>
            </a:r>
            <a:r>
              <a:rPr lang="ca-ES" sz="1000" dirty="0"/>
              <a:t>{</a:t>
            </a:r>
            <a:r>
              <a:rPr lang="ca-ES" sz="1000" dirty="0" err="1"/>
              <a:t>tikzpicture</a:t>
            </a:r>
            <a:r>
              <a:rPr lang="ca-ES" sz="1000" dirty="0"/>
              <a:t>}%% </a:t>
            </a:r>
            <a:r>
              <a:rPr lang="ca-ES" sz="1000" dirty="0" err="1"/>
              <a:t>perception</a:t>
            </a:r>
            <a:r>
              <a:rPr lang="ca-ES" sz="1000" dirty="0"/>
              <a:t> of </a:t>
            </a:r>
            <a:r>
              <a:rPr lang="ca-ES" sz="1000" dirty="0" err="1"/>
              <a:t>black</a:t>
            </a:r>
            <a:r>
              <a:rPr lang="ca-ES" sz="1000" dirty="0"/>
              <a:t> dots in </a:t>
            </a:r>
            <a:r>
              <a:rPr lang="ca-ES" sz="1000" dirty="0" err="1"/>
              <a:t>the</a:t>
            </a:r>
            <a:r>
              <a:rPr lang="ca-ES" sz="1000" dirty="0"/>
              <a:t> </a:t>
            </a:r>
            <a:r>
              <a:rPr lang="ca-ES" sz="1000" dirty="0" err="1"/>
              <a:t>white</a:t>
            </a:r>
            <a:r>
              <a:rPr lang="ca-ES" sz="1000" dirty="0"/>
              <a:t> </a:t>
            </a:r>
            <a:r>
              <a:rPr lang="ca-ES" sz="1000" dirty="0" err="1"/>
              <a:t>circles</a:t>
            </a:r>
            <a:r>
              <a:rPr lang="ca-ES" sz="1000" dirty="0"/>
              <a:t>  \</a:t>
            </a:r>
            <a:r>
              <a:rPr lang="ca-ES" sz="1000" dirty="0" err="1"/>
              <a:t>filldraw</a:t>
            </a:r>
            <a:r>
              <a:rPr lang="ca-ES" sz="1000" dirty="0"/>
              <a:t>[</a:t>
            </a:r>
            <a:r>
              <a:rPr lang="ca-ES" sz="1000" dirty="0" err="1"/>
              <a:t>black</a:t>
            </a:r>
            <a:r>
              <a:rPr lang="ca-ES" sz="1000" dirty="0"/>
              <a:t>] (0,0) rectangle(12,9);  \</a:t>
            </a:r>
            <a:r>
              <a:rPr lang="ca-ES" sz="1000" dirty="0" err="1"/>
              <a:t>foreach</a:t>
            </a:r>
            <a:r>
              <a:rPr lang="ca-ES" sz="1000" dirty="0"/>
              <a:t> \a in {1,...,7}    \draw[</a:t>
            </a:r>
            <a:r>
              <a:rPr lang="ca-ES" sz="1000" dirty="0" err="1"/>
              <a:t>line</a:t>
            </a:r>
            <a:r>
              <a:rPr lang="ca-ES" sz="1000" dirty="0"/>
              <a:t> </a:t>
            </a:r>
            <a:r>
              <a:rPr lang="ca-ES" sz="1000" dirty="0" err="1"/>
              <a:t>width</a:t>
            </a:r>
            <a:r>
              <a:rPr lang="ca-ES" sz="1000" dirty="0"/>
              <a:t>=3mm,gray] (\a*1.5,0)--(\a*1.5,9);  \</a:t>
            </a:r>
            <a:r>
              <a:rPr lang="ca-ES" sz="1000" dirty="0" err="1"/>
              <a:t>foreach</a:t>
            </a:r>
            <a:r>
              <a:rPr lang="ca-ES" sz="1000" dirty="0"/>
              <a:t> \b in {1,...,5}    \draw[</a:t>
            </a:r>
            <a:r>
              <a:rPr lang="ca-ES" sz="1000" dirty="0" err="1"/>
              <a:t>line</a:t>
            </a:r>
            <a:r>
              <a:rPr lang="ca-ES" sz="1000" dirty="0"/>
              <a:t> </a:t>
            </a:r>
            <a:r>
              <a:rPr lang="ca-ES" sz="1000" dirty="0" err="1"/>
              <a:t>width</a:t>
            </a:r>
            <a:r>
              <a:rPr lang="ca-ES" sz="1000" dirty="0"/>
              <a:t>=3mm,gray] (0,\b*1.5)--(12,\b*1.5);  \</a:t>
            </a:r>
            <a:r>
              <a:rPr lang="ca-ES" sz="1000" dirty="0" err="1"/>
              <a:t>foreach</a:t>
            </a:r>
            <a:r>
              <a:rPr lang="ca-ES" sz="1000" dirty="0"/>
              <a:t> \a in {1,...,7}    \</a:t>
            </a:r>
            <a:r>
              <a:rPr lang="ca-ES" sz="1000" dirty="0" err="1"/>
              <a:t>foreach</a:t>
            </a:r>
            <a:r>
              <a:rPr lang="ca-ES" sz="1000" dirty="0"/>
              <a:t> \b in {1,...,5}      \fill[</a:t>
            </a:r>
            <a:r>
              <a:rPr lang="ca-ES" sz="1000" dirty="0" err="1"/>
              <a:t>white</a:t>
            </a:r>
            <a:r>
              <a:rPr lang="ca-ES" sz="1000" dirty="0"/>
              <a:t>] (\a*1.5,\b*1.5) </a:t>
            </a:r>
            <a:r>
              <a:rPr lang="ca-ES" sz="1000" dirty="0" err="1"/>
              <a:t>circle</a:t>
            </a:r>
            <a:r>
              <a:rPr lang="ca-ES" sz="1000" dirty="0"/>
              <a:t>(0.2121);\</a:t>
            </a:r>
            <a:r>
              <a:rPr lang="ca-ES" sz="1000" dirty="0" err="1"/>
              <a:t>end</a:t>
            </a:r>
            <a:r>
              <a:rPr lang="ca-ES" sz="1000" dirty="0"/>
              <a:t>{</a:t>
            </a:r>
            <a:r>
              <a:rPr lang="ca-ES" sz="1000" dirty="0" err="1"/>
              <a:t>tikzpicture</a:t>
            </a:r>
            <a:r>
              <a:rPr lang="ca-ES" sz="1000" dirty="0"/>
              <a:t>}\</a:t>
            </a:r>
            <a:r>
              <a:rPr lang="ca-ES" sz="1000" dirty="0" err="1"/>
              <a:t>end</a:t>
            </a:r>
            <a:r>
              <a:rPr lang="ca-ES" sz="1000" dirty="0"/>
              <a:t>{document}</a:t>
            </a:r>
          </a:p>
        </p:txBody>
      </p:sp>
      <p:sp>
        <p:nvSpPr>
          <p:cNvPr id="4" name="QuadreDeText 3">
            <a:extLst>
              <a:ext uri="{FF2B5EF4-FFF2-40B4-BE49-F238E27FC236}">
                <a16:creationId xmlns:a16="http://schemas.microsoft.com/office/drawing/2014/main" id="{81DC22D5-8F2B-5633-2260-BFBB60680ACA}"/>
              </a:ext>
            </a:extLst>
          </p:cNvPr>
          <p:cNvSpPr txBox="1"/>
          <p:nvPr/>
        </p:nvSpPr>
        <p:spPr>
          <a:xfrm>
            <a:off x="2621280" y="3870960"/>
            <a:ext cx="396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b="1" dirty="0">
                <a:solidFill>
                  <a:srgbClr val="FF0000"/>
                </a:solidFill>
                <a:latin typeface="Playfair Display" panose="00000500000000000000" pitchFamily="2" charset="0"/>
              </a:rPr>
              <a:t>Codi il·lusions òptiques</a:t>
            </a:r>
          </a:p>
        </p:txBody>
      </p:sp>
    </p:spTree>
    <p:extLst>
      <p:ext uri="{BB962C8B-B14F-4D97-AF65-F5344CB8AC3E}">
        <p14:creationId xmlns:p14="http://schemas.microsoft.com/office/powerpoint/2010/main" val="1483934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0537" y="0"/>
            <a:ext cx="520293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114550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61275" y="1605939"/>
            <a:ext cx="1915850" cy="287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 rotWithShape="1">
          <a:blip r:embed="rId5">
            <a:alphaModFix/>
          </a:blip>
          <a:srcRect l="17217" r="16407"/>
          <a:stretch/>
        </p:blipFill>
        <p:spPr>
          <a:xfrm>
            <a:off x="2278250" y="2679800"/>
            <a:ext cx="1322400" cy="1992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4650" y="1846527"/>
            <a:ext cx="1538400" cy="23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60172" y="561154"/>
            <a:ext cx="4083825" cy="1218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05888" y="2057950"/>
            <a:ext cx="1992400" cy="19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estius a Catalunya 2024 i a Barcelona: Calendari laboral | FOTO">
            <a:extLst>
              <a:ext uri="{FF2B5EF4-FFF2-40B4-BE49-F238E27FC236}">
                <a16:creationId xmlns:a16="http://schemas.microsoft.com/office/drawing/2014/main" id="{D194086C-4AAB-C2CA-1FA7-51E258527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2333</Words>
  <Application>Microsoft Office PowerPoint</Application>
  <PresentationFormat>Presentació en pantalla (16:9)</PresentationFormat>
  <Paragraphs>394</Paragraphs>
  <Slides>49</Slides>
  <Notes>35</Notes>
  <HiddenSlides>5</HiddenSlides>
  <MMClips>0</MMClips>
  <ScaleCrop>false</ScaleCrop>
  <HeadingPairs>
    <vt:vector size="6" baseType="variant">
      <vt:variant>
        <vt:lpstr>Tipus de lletra utilitzats</vt:lpstr>
      </vt:variant>
      <vt:variant>
        <vt:i4>6</vt:i4>
      </vt:variant>
      <vt:variant>
        <vt:lpstr>Tema</vt:lpstr>
      </vt:variant>
      <vt:variant>
        <vt:i4>1</vt:i4>
      </vt:variant>
      <vt:variant>
        <vt:lpstr>Títols de les diapositives</vt:lpstr>
      </vt:variant>
      <vt:variant>
        <vt:i4>49</vt:i4>
      </vt:variant>
    </vt:vector>
  </HeadingPairs>
  <TitlesOfParts>
    <vt:vector size="56" baseType="lpstr">
      <vt:lpstr>Bahnschrift</vt:lpstr>
      <vt:lpstr>Constantia</vt:lpstr>
      <vt:lpstr>Courier New</vt:lpstr>
      <vt:lpstr>Playfair Display</vt:lpstr>
      <vt:lpstr>Georgia</vt:lpstr>
      <vt:lpstr>Arial</vt:lpstr>
      <vt:lpstr>Simple Light</vt:lpstr>
      <vt:lpstr>Presentació del PowerPoint</vt:lpstr>
      <vt:lpstr>Què és la matemàgia?</vt:lpstr>
      <vt:lpstr>Matemàgia: art o ciència?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La paradoxa dels aniversaris</vt:lpstr>
      <vt:lpstr>Presentació del PowerPoint</vt:lpstr>
      <vt:lpstr>Juguem amb un bitllet!</vt:lpstr>
      <vt:lpstr>Juguem amb un bitllet!</vt:lpstr>
      <vt:lpstr>Juguem amb un bitllet!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Vermelles … o negres?</vt:lpstr>
      <vt:lpstr>Sabem què passarà d’aquí uns minuts …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Ara us toca a vosaltres! Sereu els mags-científics!</vt:lpstr>
      <vt:lpstr>Presentació del PowerPoint</vt:lpstr>
      <vt:lpstr>MATERIAL SUPLEMENTARI</vt:lpstr>
      <vt:lpstr>Cançó miraculosa</vt:lpstr>
      <vt:lpstr>Sabeu dir mentides?</vt:lpstr>
      <vt:lpstr>Presentació del PowerPoint</vt:lpstr>
      <vt:lpstr>Què és l’entropia?</vt:lpstr>
      <vt:lpstr>Quadrat màgic</vt:lpstr>
      <vt:lpstr>Presentació del PowerPoint</vt:lpstr>
      <vt:lpstr>Il·lusió sensorial</vt:lpstr>
      <vt:lpstr>Presentació del PowerPoint</vt:lpstr>
      <vt:lpstr>Presentació del PowerPoint</vt:lpstr>
      <vt:lpstr>És el vostre torn!</vt:lpstr>
      <vt:lpstr>Presentació del PowerPoint</vt:lpstr>
      <vt:lpstr>Presentació del PowerPoint</vt:lpstr>
      <vt:lpstr>Presentació del PowerPoint</vt:lpstr>
      <vt:lpstr>Presentació del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 del PowerPoint</dc:title>
  <cp:lastModifiedBy>Carles Alcaide Blaya</cp:lastModifiedBy>
  <cp:revision>10</cp:revision>
  <dcterms:modified xsi:type="dcterms:W3CDTF">2024-12-18T11:09:15Z</dcterms:modified>
</cp:coreProperties>
</file>